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56" r:id="rId2"/>
    <p:sldId id="363" r:id="rId3"/>
    <p:sldId id="257" r:id="rId4"/>
    <p:sldId id="260" r:id="rId5"/>
    <p:sldId id="261" r:id="rId6"/>
    <p:sldId id="413" r:id="rId7"/>
    <p:sldId id="279" r:id="rId8"/>
    <p:sldId id="414" r:id="rId9"/>
    <p:sldId id="418" r:id="rId10"/>
    <p:sldId id="419" r:id="rId11"/>
    <p:sldId id="415" r:id="rId12"/>
    <p:sldId id="262" r:id="rId13"/>
    <p:sldId id="281" r:id="rId14"/>
    <p:sldId id="376" r:id="rId15"/>
    <p:sldId id="404" r:id="rId16"/>
    <p:sldId id="405" r:id="rId17"/>
    <p:sldId id="408" r:id="rId18"/>
    <p:sldId id="406" r:id="rId19"/>
    <p:sldId id="407" r:id="rId20"/>
    <p:sldId id="264" r:id="rId21"/>
    <p:sldId id="409" r:id="rId22"/>
    <p:sldId id="410" r:id="rId23"/>
    <p:sldId id="411" r:id="rId24"/>
    <p:sldId id="377" r:id="rId25"/>
    <p:sldId id="378" r:id="rId26"/>
    <p:sldId id="379" r:id="rId27"/>
    <p:sldId id="380" r:id="rId28"/>
    <p:sldId id="381" r:id="rId29"/>
    <p:sldId id="382" r:id="rId30"/>
    <p:sldId id="383" r:id="rId31"/>
    <p:sldId id="265" r:id="rId32"/>
    <p:sldId id="276" r:id="rId33"/>
    <p:sldId id="277" r:id="rId34"/>
    <p:sldId id="266" r:id="rId35"/>
    <p:sldId id="267" r:id="rId36"/>
    <p:sldId id="268" r:id="rId37"/>
    <p:sldId id="366" r:id="rId38"/>
    <p:sldId id="271" r:id="rId39"/>
    <p:sldId id="272" r:id="rId40"/>
    <p:sldId id="385" r:id="rId41"/>
    <p:sldId id="386" r:id="rId42"/>
    <p:sldId id="417" r:id="rId43"/>
    <p:sldId id="273" r:id="rId44"/>
    <p:sldId id="387" r:id="rId45"/>
    <p:sldId id="388" r:id="rId46"/>
    <p:sldId id="389" r:id="rId47"/>
    <p:sldId id="390" r:id="rId48"/>
    <p:sldId id="391" r:id="rId49"/>
    <p:sldId id="392" r:id="rId50"/>
    <p:sldId id="393" r:id="rId51"/>
    <p:sldId id="394" r:id="rId52"/>
    <p:sldId id="274" r:id="rId53"/>
    <p:sldId id="416" r:id="rId54"/>
    <p:sldId id="269" r:id="rId55"/>
    <p:sldId id="270" r:id="rId56"/>
    <p:sldId id="368" r:id="rId57"/>
    <p:sldId id="278" r:id="rId58"/>
    <p:sldId id="330" r:id="rId59"/>
    <p:sldId id="282" r:id="rId60"/>
    <p:sldId id="284" r:id="rId61"/>
    <p:sldId id="285" r:id="rId62"/>
    <p:sldId id="286" r:id="rId63"/>
    <p:sldId id="287" r:id="rId64"/>
    <p:sldId id="288" r:id="rId65"/>
    <p:sldId id="28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5516" autoAdjust="0"/>
  </p:normalViewPr>
  <p:slideViewPr>
    <p:cSldViewPr snapToGrid="0" showGuides="1">
      <p:cViewPr varScale="1">
        <p:scale>
          <a:sx n="97" d="100"/>
          <a:sy n="97" d="100"/>
        </p:scale>
        <p:origin x="10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E2F03-0D0C-4200-9560-8CA76D037307}" type="datetimeFigureOut">
              <a:rPr lang="en-US" smtClean="0"/>
              <a:t>15-Nov-20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AF71C-6015-4670-870D-7FE113402D6E}" type="slidenum">
              <a:rPr lang="en-US" smtClean="0"/>
              <a:t>‹#›</a:t>
            </a:fld>
            <a:endParaRPr lang="en-US"/>
          </a:p>
        </p:txBody>
      </p:sp>
    </p:spTree>
    <p:extLst>
      <p:ext uri="{BB962C8B-B14F-4D97-AF65-F5344CB8AC3E}">
        <p14:creationId xmlns:p14="http://schemas.microsoft.com/office/powerpoint/2010/main" val="2611250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7</a:t>
            </a:fld>
            <a:endParaRPr lang="en-US"/>
          </a:p>
        </p:txBody>
      </p:sp>
    </p:spTree>
    <p:extLst>
      <p:ext uri="{BB962C8B-B14F-4D97-AF65-F5344CB8AC3E}">
        <p14:creationId xmlns:p14="http://schemas.microsoft.com/office/powerpoint/2010/main" val="1176020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20</a:t>
            </a:fld>
            <a:endParaRPr lang="en-US"/>
          </a:p>
        </p:txBody>
      </p:sp>
    </p:spTree>
    <p:extLst>
      <p:ext uri="{BB962C8B-B14F-4D97-AF65-F5344CB8AC3E}">
        <p14:creationId xmlns:p14="http://schemas.microsoft.com/office/powerpoint/2010/main" val="97696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21</a:t>
            </a:fld>
            <a:endParaRPr lang="en-US"/>
          </a:p>
        </p:txBody>
      </p:sp>
    </p:spTree>
    <p:extLst>
      <p:ext uri="{BB962C8B-B14F-4D97-AF65-F5344CB8AC3E}">
        <p14:creationId xmlns:p14="http://schemas.microsoft.com/office/powerpoint/2010/main" val="4135788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p>
          <a:p>
            <a:endParaRPr lang="es-ES" dirty="0"/>
          </a:p>
          <a:p>
            <a:r>
              <a:rPr lang="es-ES" dirty="0"/>
              <a:t>y-X\beta=</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m\</a:t>
            </a:r>
            <a:r>
              <a:rPr lang="es-ES" dirty="0" err="1"/>
              <a:t>cdot</a:t>
            </a:r>
            <a:r>
              <a:rPr lang="es-ES" dirty="0"/>
              <a:t> x_1+b\</a:t>
            </a:r>
            <a:r>
              <a:rPr lang="es-ES" dirty="0" err="1"/>
              <a:t>cdot</a:t>
            </a:r>
            <a:r>
              <a:rPr lang="es-ES" dirty="0"/>
              <a:t> 1\\ </a:t>
            </a:r>
          </a:p>
          <a:p>
            <a:r>
              <a:rPr lang="es-ES" dirty="0"/>
              <a:t>\</a:t>
            </a:r>
            <a:r>
              <a:rPr lang="es-ES" dirty="0" err="1"/>
              <a:t>vdots</a:t>
            </a:r>
            <a:r>
              <a:rPr lang="es-ES" dirty="0"/>
              <a:t>\\ </a:t>
            </a:r>
          </a:p>
          <a:p>
            <a:r>
              <a:rPr lang="es-ES" dirty="0"/>
              <a:t>m\</a:t>
            </a:r>
            <a:r>
              <a:rPr lang="es-ES" dirty="0" err="1"/>
              <a:t>cdot</a:t>
            </a:r>
            <a:r>
              <a:rPr lang="es-ES" dirty="0"/>
              <a:t> </a:t>
            </a:r>
            <a:r>
              <a:rPr lang="es-ES" dirty="0" err="1"/>
              <a:t>x_N+b</a:t>
            </a:r>
            <a:r>
              <a:rPr lang="es-ES" dirty="0"/>
              <a:t>\</a:t>
            </a:r>
            <a:r>
              <a:rPr lang="es-ES" dirty="0" err="1"/>
              <a:t>cdot</a:t>
            </a:r>
            <a:r>
              <a:rPr lang="es-ES" dirty="0"/>
              <a:t> 1</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y_1-mx_1-b\\ </a:t>
            </a:r>
          </a:p>
          <a:p>
            <a:r>
              <a:rPr lang="es-ES" dirty="0"/>
              <a:t>\</a:t>
            </a:r>
            <a:r>
              <a:rPr lang="es-ES" dirty="0" err="1"/>
              <a:t>vdots</a:t>
            </a:r>
            <a:r>
              <a:rPr lang="es-ES" dirty="0"/>
              <a:t>\\ </a:t>
            </a:r>
          </a:p>
          <a:p>
            <a:r>
              <a:rPr lang="es-ES" dirty="0" err="1"/>
              <a:t>y_N</a:t>
            </a:r>
            <a:r>
              <a:rPr lang="es-ES" dirty="0"/>
              <a:t>-</a:t>
            </a:r>
            <a:r>
              <a:rPr lang="es-ES" dirty="0" err="1"/>
              <a:t>mx_N</a:t>
            </a:r>
            <a:r>
              <a:rPr lang="es-ES" dirty="0"/>
              <a:t>-b</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\epsilon_1\\ </a:t>
            </a:r>
          </a:p>
          <a:p>
            <a:r>
              <a:rPr lang="es-ES" dirty="0"/>
              <a:t>\</a:t>
            </a:r>
            <a:r>
              <a:rPr lang="es-ES" dirty="0" err="1"/>
              <a:t>vdots</a:t>
            </a:r>
            <a:r>
              <a:rPr lang="es-ES" dirty="0"/>
              <a:t>\\ </a:t>
            </a:r>
          </a:p>
          <a:p>
            <a:r>
              <a:rPr lang="es-ES" dirty="0"/>
              <a:t>\</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epsilon</a:t>
            </a:r>
            <a:endParaRPr lang="es-ES" dirty="0"/>
          </a:p>
          <a:p>
            <a:endParaRPr lang="es-ES" dirty="0"/>
          </a:p>
          <a:p>
            <a:r>
              <a:rPr lang="es-ES" dirty="0"/>
              <a:t>\\</a:t>
            </a:r>
          </a:p>
          <a:p>
            <a:endParaRPr lang="es-ES" dirty="0"/>
          </a:p>
          <a:p>
            <a:r>
              <a:rPr lang="es-ES" dirty="0"/>
              <a:t>\frac{1}{N}\sum_{i=1}^N(</a:t>
            </a:r>
            <a:r>
              <a:rPr lang="es-ES" dirty="0" err="1"/>
              <a:t>y_i</a:t>
            </a:r>
            <a:r>
              <a:rPr lang="es-ES" dirty="0"/>
              <a:t>-</a:t>
            </a:r>
            <a:r>
              <a:rPr lang="es-ES" dirty="0" err="1"/>
              <a:t>mx_i</a:t>
            </a:r>
            <a:r>
              <a:rPr lang="es-ES" dirty="0"/>
              <a:t>-b)^2=</a:t>
            </a:r>
          </a:p>
          <a:p>
            <a:r>
              <a:rPr lang="es-ES" dirty="0"/>
              <a:t>\frac{1}{N}\sum_{i=1}^N\epsilon_i^2=</a:t>
            </a:r>
          </a:p>
          <a:p>
            <a:r>
              <a:rPr lang="es-ES" dirty="0"/>
              <a:t>\frac{1}{N}\</a:t>
            </a:r>
            <a:r>
              <a:rPr lang="es-ES" dirty="0" err="1"/>
              <a:t>begin</a:t>
            </a:r>
            <a:r>
              <a:rPr lang="es-ES" dirty="0"/>
              <a:t>{</a:t>
            </a:r>
            <a:r>
              <a:rPr lang="es-ES" dirty="0" err="1"/>
              <a:t>bmatrix</a:t>
            </a:r>
            <a:r>
              <a:rPr lang="es-ES" dirty="0"/>
              <a:t>}</a:t>
            </a:r>
          </a:p>
          <a:p>
            <a:r>
              <a:rPr lang="es-ES" dirty="0"/>
              <a:t>\epsilon_1 \</a:t>
            </a:r>
            <a:r>
              <a:rPr lang="es-ES" dirty="0" err="1"/>
              <a:t>hdots</a:t>
            </a:r>
            <a:r>
              <a:rPr lang="es-ES" dirty="0"/>
              <a:t> \</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r>
              <a:rPr lang="es-ES" dirty="0" err="1"/>
              <a:t>begin</a:t>
            </a:r>
            <a:r>
              <a:rPr lang="es-ES" dirty="0"/>
              <a:t>{</a:t>
            </a:r>
            <a:r>
              <a:rPr lang="es-ES" dirty="0" err="1"/>
              <a:t>bmatrix</a:t>
            </a:r>
            <a:r>
              <a:rPr lang="es-ES" dirty="0"/>
              <a:t>}</a:t>
            </a:r>
          </a:p>
          <a:p>
            <a:r>
              <a:rPr lang="es-ES" dirty="0"/>
              <a:t>\epsilon_1\\ </a:t>
            </a:r>
          </a:p>
          <a:p>
            <a:r>
              <a:rPr lang="es-ES" dirty="0"/>
              <a:t>\</a:t>
            </a:r>
            <a:r>
              <a:rPr lang="es-ES" dirty="0" err="1"/>
              <a:t>vdots</a:t>
            </a:r>
            <a:r>
              <a:rPr lang="es-ES" dirty="0"/>
              <a:t>\\ </a:t>
            </a:r>
          </a:p>
          <a:p>
            <a:r>
              <a:rPr lang="es-ES" dirty="0"/>
              <a:t>\</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\frac{1}{N}\</a:t>
            </a:r>
            <a:r>
              <a:rPr lang="es-ES" dirty="0" err="1"/>
              <a:t>epsilon^T</a:t>
            </a:r>
            <a:r>
              <a:rPr lang="es-ES" dirty="0"/>
              <a:t>\</a:t>
            </a:r>
            <a:r>
              <a:rPr lang="es-ES" dirty="0" err="1"/>
              <a:t>epsilon</a:t>
            </a:r>
            <a:endParaRPr lang="es-ES" dirty="0"/>
          </a:p>
          <a:p>
            <a:r>
              <a:rPr lang="es-ES" dirty="0"/>
              <a:t>=</a:t>
            </a:r>
          </a:p>
          <a:p>
            <a:r>
              <a:rPr lang="es-ES" dirty="0"/>
              <a:t>\frac{1}{N}||\</a:t>
            </a:r>
            <a:r>
              <a:rPr lang="es-ES" dirty="0" err="1"/>
              <a:t>epsilon</a:t>
            </a:r>
            <a:r>
              <a:rPr lang="es-ES" dirty="0"/>
              <a:t>||^2</a:t>
            </a:r>
          </a:p>
          <a:p>
            <a:r>
              <a:rPr lang="es-ES" dirty="0"/>
              <a:t>=</a:t>
            </a:r>
          </a:p>
          <a:p>
            <a:r>
              <a:rPr lang="es-ES" dirty="0"/>
              <a:t>\frac{1}{N}||y-X\beta||^2</a:t>
            </a:r>
          </a:p>
          <a:p>
            <a:endParaRPr lang="es-ES" dirty="0"/>
          </a:p>
        </p:txBody>
      </p:sp>
      <p:sp>
        <p:nvSpPr>
          <p:cNvPr id="4" name="Slide Number Placeholder 3"/>
          <p:cNvSpPr>
            <a:spLocks noGrp="1"/>
          </p:cNvSpPr>
          <p:nvPr>
            <p:ph type="sldNum" sz="quarter" idx="5"/>
          </p:nvPr>
        </p:nvSpPr>
        <p:spPr/>
        <p:txBody>
          <a:bodyPr/>
          <a:lstStyle/>
          <a:p>
            <a:fld id="{C3AAF71C-6015-4670-870D-7FE113402D6E}" type="slidenum">
              <a:rPr lang="en-US" smtClean="0"/>
              <a:t>22</a:t>
            </a:fld>
            <a:endParaRPr lang="en-US"/>
          </a:p>
        </p:txBody>
      </p:sp>
    </p:spTree>
    <p:extLst>
      <p:ext uri="{BB962C8B-B14F-4D97-AF65-F5344CB8AC3E}">
        <p14:creationId xmlns:p14="http://schemas.microsoft.com/office/powerpoint/2010/main" val="3571390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p>
          <a:p>
            <a:endParaRPr lang="es-ES" dirty="0"/>
          </a:p>
          <a:p>
            <a:r>
              <a:rPr lang="es-ES" dirty="0"/>
              <a:t>y-X\beta=</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m\</a:t>
            </a:r>
            <a:r>
              <a:rPr lang="es-ES" dirty="0" err="1"/>
              <a:t>cdot</a:t>
            </a:r>
            <a:r>
              <a:rPr lang="es-ES" dirty="0"/>
              <a:t> x_1+b\</a:t>
            </a:r>
            <a:r>
              <a:rPr lang="es-ES" dirty="0" err="1"/>
              <a:t>cdot</a:t>
            </a:r>
            <a:r>
              <a:rPr lang="es-ES" dirty="0"/>
              <a:t> 1\\ </a:t>
            </a:r>
          </a:p>
          <a:p>
            <a:r>
              <a:rPr lang="es-ES" dirty="0"/>
              <a:t>\</a:t>
            </a:r>
            <a:r>
              <a:rPr lang="es-ES" dirty="0" err="1"/>
              <a:t>vdots</a:t>
            </a:r>
            <a:r>
              <a:rPr lang="es-ES" dirty="0"/>
              <a:t>\\ </a:t>
            </a:r>
          </a:p>
          <a:p>
            <a:r>
              <a:rPr lang="es-ES" dirty="0"/>
              <a:t>m\</a:t>
            </a:r>
            <a:r>
              <a:rPr lang="es-ES" dirty="0" err="1"/>
              <a:t>cdot</a:t>
            </a:r>
            <a:r>
              <a:rPr lang="es-ES" dirty="0"/>
              <a:t> </a:t>
            </a:r>
            <a:r>
              <a:rPr lang="es-ES" dirty="0" err="1"/>
              <a:t>x_N+b</a:t>
            </a:r>
            <a:r>
              <a:rPr lang="es-ES" dirty="0"/>
              <a:t>\</a:t>
            </a:r>
            <a:r>
              <a:rPr lang="es-ES" dirty="0" err="1"/>
              <a:t>cdot</a:t>
            </a:r>
            <a:r>
              <a:rPr lang="es-ES" dirty="0"/>
              <a:t> 1</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y_1-mx_1-b\\ </a:t>
            </a:r>
          </a:p>
          <a:p>
            <a:r>
              <a:rPr lang="es-ES" dirty="0"/>
              <a:t>\</a:t>
            </a:r>
            <a:r>
              <a:rPr lang="es-ES" dirty="0" err="1"/>
              <a:t>vdots</a:t>
            </a:r>
            <a:r>
              <a:rPr lang="es-ES" dirty="0"/>
              <a:t>\\ </a:t>
            </a:r>
          </a:p>
          <a:p>
            <a:r>
              <a:rPr lang="es-ES" dirty="0" err="1"/>
              <a:t>y_N</a:t>
            </a:r>
            <a:r>
              <a:rPr lang="es-ES" dirty="0"/>
              <a:t>-</a:t>
            </a:r>
            <a:r>
              <a:rPr lang="es-ES" dirty="0" err="1"/>
              <a:t>mx_N</a:t>
            </a:r>
            <a:r>
              <a:rPr lang="es-ES" dirty="0"/>
              <a:t>-b</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e_1\\ </a:t>
            </a:r>
          </a:p>
          <a:p>
            <a:r>
              <a:rPr lang="es-ES" dirty="0"/>
              <a:t>\</a:t>
            </a:r>
            <a:r>
              <a:rPr lang="es-ES" dirty="0" err="1"/>
              <a:t>vdots</a:t>
            </a:r>
            <a:r>
              <a:rPr lang="es-ES" dirty="0"/>
              <a:t>\\ </a:t>
            </a:r>
          </a:p>
          <a:p>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e</a:t>
            </a:r>
          </a:p>
          <a:p>
            <a:endParaRPr lang="es-ES" dirty="0"/>
          </a:p>
          <a:p>
            <a:r>
              <a:rPr lang="es-ES" dirty="0"/>
              <a:t>\\</a:t>
            </a:r>
          </a:p>
          <a:p>
            <a:r>
              <a:rPr lang="es-ES" dirty="0"/>
              <a:t>\sum_{i=1}^N(</a:t>
            </a:r>
            <a:r>
              <a:rPr lang="es-ES" dirty="0" err="1"/>
              <a:t>y_i</a:t>
            </a:r>
            <a:r>
              <a:rPr lang="es-ES" dirty="0"/>
              <a:t>-</a:t>
            </a:r>
            <a:r>
              <a:rPr lang="es-ES" dirty="0" err="1"/>
              <a:t>mx_i</a:t>
            </a:r>
            <a:r>
              <a:rPr lang="es-ES" dirty="0"/>
              <a:t>-b)^2=</a:t>
            </a:r>
          </a:p>
          <a:p>
            <a:r>
              <a:rPr lang="es-ES" dirty="0"/>
              <a:t>\sum_{i=1}^Ne_i^2=</a:t>
            </a:r>
          </a:p>
          <a:p>
            <a:r>
              <a:rPr lang="es-ES" dirty="0"/>
              <a:t>\</a:t>
            </a:r>
            <a:r>
              <a:rPr lang="es-ES" dirty="0" err="1"/>
              <a:t>begin</a:t>
            </a:r>
            <a:r>
              <a:rPr lang="es-ES" dirty="0"/>
              <a:t>{</a:t>
            </a:r>
            <a:r>
              <a:rPr lang="es-ES" dirty="0" err="1"/>
              <a:t>bmatrix</a:t>
            </a:r>
            <a:r>
              <a:rPr lang="es-ES" dirty="0"/>
              <a:t>}</a:t>
            </a:r>
          </a:p>
          <a:p>
            <a:r>
              <a:rPr lang="es-ES" dirty="0"/>
              <a:t>e_1 \</a:t>
            </a:r>
            <a:r>
              <a:rPr lang="es-ES" dirty="0" err="1"/>
              <a:t>hdots</a:t>
            </a:r>
            <a:r>
              <a:rPr lang="es-ES" dirty="0"/>
              <a:t> </a:t>
            </a:r>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r>
              <a:rPr lang="es-ES" dirty="0" err="1"/>
              <a:t>begin</a:t>
            </a:r>
            <a:r>
              <a:rPr lang="es-ES" dirty="0"/>
              <a:t>{</a:t>
            </a:r>
            <a:r>
              <a:rPr lang="es-ES" dirty="0" err="1"/>
              <a:t>bmatrix</a:t>
            </a:r>
            <a:r>
              <a:rPr lang="es-ES" dirty="0"/>
              <a:t>}</a:t>
            </a:r>
          </a:p>
          <a:p>
            <a:r>
              <a:rPr lang="es-ES" dirty="0"/>
              <a:t>e_1\\ </a:t>
            </a:r>
          </a:p>
          <a:p>
            <a:r>
              <a:rPr lang="es-ES" dirty="0"/>
              <a:t>\</a:t>
            </a:r>
            <a:r>
              <a:rPr lang="es-ES" dirty="0" err="1"/>
              <a:t>vdots</a:t>
            </a:r>
            <a:r>
              <a:rPr lang="es-ES" dirty="0"/>
              <a:t>\\ </a:t>
            </a:r>
          </a:p>
          <a:p>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err="1"/>
              <a:t>e^Te</a:t>
            </a:r>
            <a:endParaRPr lang="es-ES" dirty="0"/>
          </a:p>
          <a:p>
            <a:r>
              <a:rPr lang="es-ES" dirty="0"/>
              <a:t>=</a:t>
            </a:r>
          </a:p>
          <a:p>
            <a:r>
              <a:rPr lang="es-ES" dirty="0"/>
              <a:t>||e||^2</a:t>
            </a:r>
          </a:p>
          <a:p>
            <a:r>
              <a:rPr lang="es-ES" dirty="0"/>
              <a:t>=</a:t>
            </a:r>
          </a:p>
          <a:p>
            <a:r>
              <a:rPr lang="es-ES" dirty="0"/>
              <a:t>||y-X\beta||^2</a:t>
            </a:r>
          </a:p>
          <a:p>
            <a:endParaRPr lang="es-ES" dirty="0"/>
          </a:p>
        </p:txBody>
      </p:sp>
      <p:sp>
        <p:nvSpPr>
          <p:cNvPr id="4" name="Slide Number Placeholder 3"/>
          <p:cNvSpPr>
            <a:spLocks noGrp="1"/>
          </p:cNvSpPr>
          <p:nvPr>
            <p:ph type="sldNum" sz="quarter" idx="5"/>
          </p:nvPr>
        </p:nvSpPr>
        <p:spPr/>
        <p:txBody>
          <a:bodyPr/>
          <a:lstStyle/>
          <a:p>
            <a:fld id="{C3AAF71C-6015-4670-870D-7FE113402D6E}" type="slidenum">
              <a:rPr lang="en-US" smtClean="0"/>
              <a:t>23</a:t>
            </a:fld>
            <a:endParaRPr lang="en-US"/>
          </a:p>
        </p:txBody>
      </p:sp>
    </p:spTree>
    <p:extLst>
      <p:ext uri="{BB962C8B-B14F-4D97-AF65-F5344CB8AC3E}">
        <p14:creationId xmlns:p14="http://schemas.microsoft.com/office/powerpoint/2010/main" val="2920910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24</a:t>
            </a:fld>
            <a:endParaRPr lang="en-US"/>
          </a:p>
        </p:txBody>
      </p:sp>
    </p:spTree>
    <p:extLst>
      <p:ext uri="{BB962C8B-B14F-4D97-AF65-F5344CB8AC3E}">
        <p14:creationId xmlns:p14="http://schemas.microsoft.com/office/powerpoint/2010/main" val="2089542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25</a:t>
            </a:fld>
            <a:endParaRPr lang="en-US"/>
          </a:p>
        </p:txBody>
      </p:sp>
    </p:spTree>
    <p:extLst>
      <p:ext uri="{BB962C8B-B14F-4D97-AF65-F5344CB8AC3E}">
        <p14:creationId xmlns:p14="http://schemas.microsoft.com/office/powerpoint/2010/main" val="3073592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26</a:t>
            </a:fld>
            <a:endParaRPr lang="en-US"/>
          </a:p>
        </p:txBody>
      </p:sp>
    </p:spTree>
    <p:extLst>
      <p:ext uri="{BB962C8B-B14F-4D97-AF65-F5344CB8AC3E}">
        <p14:creationId xmlns:p14="http://schemas.microsoft.com/office/powerpoint/2010/main" val="714039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27</a:t>
            </a:fld>
            <a:endParaRPr lang="en-US"/>
          </a:p>
        </p:txBody>
      </p:sp>
    </p:spTree>
    <p:extLst>
      <p:ext uri="{BB962C8B-B14F-4D97-AF65-F5344CB8AC3E}">
        <p14:creationId xmlns:p14="http://schemas.microsoft.com/office/powerpoint/2010/main" val="972017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28</a:t>
            </a:fld>
            <a:endParaRPr lang="en-US"/>
          </a:p>
        </p:txBody>
      </p:sp>
    </p:spTree>
    <p:extLst>
      <p:ext uri="{BB962C8B-B14F-4D97-AF65-F5344CB8AC3E}">
        <p14:creationId xmlns:p14="http://schemas.microsoft.com/office/powerpoint/2010/main" val="4030897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29</a:t>
            </a:fld>
            <a:endParaRPr lang="en-US"/>
          </a:p>
        </p:txBody>
      </p:sp>
    </p:spTree>
    <p:extLst>
      <p:ext uri="{BB962C8B-B14F-4D97-AF65-F5344CB8AC3E}">
        <p14:creationId xmlns:p14="http://schemas.microsoft.com/office/powerpoint/2010/main" val="606540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12</a:t>
            </a:fld>
            <a:endParaRPr lang="en-US"/>
          </a:p>
        </p:txBody>
      </p:sp>
    </p:spTree>
    <p:extLst>
      <p:ext uri="{BB962C8B-B14F-4D97-AF65-F5344CB8AC3E}">
        <p14:creationId xmlns:p14="http://schemas.microsoft.com/office/powerpoint/2010/main" val="3114297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30</a:t>
            </a:fld>
            <a:endParaRPr lang="en-US"/>
          </a:p>
        </p:txBody>
      </p:sp>
    </p:spTree>
    <p:extLst>
      <p:ext uri="{BB962C8B-B14F-4D97-AF65-F5344CB8AC3E}">
        <p14:creationId xmlns:p14="http://schemas.microsoft.com/office/powerpoint/2010/main" val="4073284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31</a:t>
            </a:fld>
            <a:endParaRPr lang="en-US"/>
          </a:p>
        </p:txBody>
      </p:sp>
    </p:spTree>
    <p:extLst>
      <p:ext uri="{BB962C8B-B14F-4D97-AF65-F5344CB8AC3E}">
        <p14:creationId xmlns:p14="http://schemas.microsoft.com/office/powerpoint/2010/main" val="2085729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a:p>
            <a:r>
              <a:rPr lang="en-US" dirty="0"/>
              <a:t>y = </a:t>
            </a:r>
          </a:p>
          <a:p>
            <a:r>
              <a:rPr lang="en-US" dirty="0"/>
              <a:t>\begin{</a:t>
            </a:r>
            <a:r>
              <a:rPr lang="en-US" dirty="0" err="1"/>
              <a:t>bmatrix</a:t>
            </a:r>
            <a:r>
              <a:rPr lang="en-US" dirty="0"/>
              <a:t>}</a:t>
            </a:r>
          </a:p>
          <a:p>
            <a:r>
              <a:rPr lang="en-US" dirty="0"/>
              <a:t>y_1\\ </a:t>
            </a:r>
          </a:p>
          <a:p>
            <a:r>
              <a:rPr lang="en-US" dirty="0"/>
              <a:t>\</a:t>
            </a:r>
            <a:r>
              <a:rPr lang="en-US" dirty="0" err="1"/>
              <a:t>vdots</a:t>
            </a:r>
            <a:r>
              <a:rPr lang="en-US" dirty="0"/>
              <a:t>\\ </a:t>
            </a:r>
          </a:p>
          <a:p>
            <a:r>
              <a:rPr lang="en-US" dirty="0" err="1"/>
              <a:t>y_N</a:t>
            </a:r>
            <a:endParaRPr lang="en-US" dirty="0"/>
          </a:p>
          <a:p>
            <a:r>
              <a:rPr lang="en-US" dirty="0"/>
              <a:t>\end{</a:t>
            </a:r>
            <a:r>
              <a:rPr lang="en-US" dirty="0" err="1"/>
              <a:t>bmatrix</a:t>
            </a:r>
            <a:r>
              <a:rPr lang="en-US" dirty="0"/>
              <a:t>}</a:t>
            </a:r>
          </a:p>
          <a:p>
            <a:r>
              <a:rPr lang="en-US" dirty="0"/>
              <a:t>\,\,\,</a:t>
            </a:r>
          </a:p>
          <a:p>
            <a:r>
              <a:rPr lang="en-US" dirty="0"/>
              <a:t>X=</a:t>
            </a:r>
          </a:p>
          <a:p>
            <a:r>
              <a:rPr lang="en-US" dirty="0"/>
              <a:t>\begin{</a:t>
            </a:r>
            <a:r>
              <a:rPr lang="en-US" dirty="0" err="1"/>
              <a:t>bmatrix</a:t>
            </a:r>
            <a:r>
              <a:rPr lang="en-US" dirty="0"/>
              <a:t>}</a:t>
            </a:r>
          </a:p>
          <a:p>
            <a:r>
              <a:rPr lang="en-US" dirty="0"/>
              <a:t>x_1^2&amp;x_1&amp;1\\ </a:t>
            </a:r>
          </a:p>
          <a:p>
            <a:r>
              <a:rPr lang="en-US" dirty="0"/>
              <a:t>\</a:t>
            </a:r>
            <a:r>
              <a:rPr lang="en-US" dirty="0" err="1"/>
              <a:t>vdots</a:t>
            </a:r>
            <a:r>
              <a:rPr lang="en-US" dirty="0"/>
              <a:t>&amp;\</a:t>
            </a:r>
            <a:r>
              <a:rPr lang="en-US" dirty="0" err="1"/>
              <a:t>vdots</a:t>
            </a:r>
            <a:r>
              <a:rPr lang="en-US" dirty="0"/>
              <a:t>&amp;\</a:t>
            </a:r>
            <a:r>
              <a:rPr lang="en-US" dirty="0" err="1"/>
              <a:t>vdots</a:t>
            </a:r>
            <a:r>
              <a:rPr lang="en-US" dirty="0"/>
              <a:t>\\ </a:t>
            </a:r>
          </a:p>
          <a:p>
            <a:r>
              <a:rPr lang="en-US" dirty="0"/>
              <a:t>x_N^2&amp;x_N&amp;1</a:t>
            </a:r>
          </a:p>
          <a:p>
            <a:r>
              <a:rPr lang="en-US" dirty="0"/>
              <a:t>\end{</a:t>
            </a:r>
            <a:r>
              <a:rPr lang="en-US" dirty="0" err="1"/>
              <a:t>bmatrix</a:t>
            </a:r>
            <a:r>
              <a:rPr lang="en-US" dirty="0"/>
              <a:t>}</a:t>
            </a:r>
          </a:p>
          <a:p>
            <a:r>
              <a:rPr lang="en-US" dirty="0"/>
              <a:t>\,\,\,</a:t>
            </a:r>
          </a:p>
          <a:p>
            <a:r>
              <a:rPr lang="en-US" dirty="0"/>
              <a:t>\beta=</a:t>
            </a:r>
          </a:p>
          <a:p>
            <a:r>
              <a:rPr lang="en-US" dirty="0"/>
              <a:t>\begin{</a:t>
            </a:r>
            <a:r>
              <a:rPr lang="en-US" dirty="0" err="1"/>
              <a:t>bmatrix</a:t>
            </a:r>
            <a:r>
              <a:rPr lang="en-US" dirty="0"/>
              <a:t>}</a:t>
            </a:r>
          </a:p>
          <a:p>
            <a:r>
              <a:rPr lang="en-US" dirty="0"/>
              <a:t>a\\ </a:t>
            </a:r>
          </a:p>
          <a:p>
            <a:r>
              <a:rPr lang="en-US" dirty="0"/>
              <a:t>b\\</a:t>
            </a:r>
          </a:p>
          <a:p>
            <a:r>
              <a:rPr lang="en-US" dirty="0"/>
              <a:t>c</a:t>
            </a:r>
          </a:p>
          <a:p>
            <a:r>
              <a:rPr lang="en-US" dirty="0"/>
              <a:t>\end{</a:t>
            </a:r>
            <a:r>
              <a:rPr lang="en-US" dirty="0" err="1"/>
              <a:t>bmatrix</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32</a:t>
            </a:fld>
            <a:endParaRPr lang="en-US"/>
          </a:p>
        </p:txBody>
      </p:sp>
    </p:spTree>
    <p:extLst>
      <p:ext uri="{BB962C8B-B14F-4D97-AF65-F5344CB8AC3E}">
        <p14:creationId xmlns:p14="http://schemas.microsoft.com/office/powerpoint/2010/main" val="176923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y_1\\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y_N</a:t>
            </a: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x_1^2&amp;x_1&amp;1\\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x_N^2&amp;x_N&amp;1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\beta=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C3AAF71C-6015-4670-870D-7FE113402D6E}" type="slidenum">
              <a:rPr lang="en-US" smtClean="0"/>
              <a:t>33</a:t>
            </a:fld>
            <a:endParaRPr lang="en-US"/>
          </a:p>
        </p:txBody>
      </p:sp>
    </p:spTree>
    <p:extLst>
      <p:ext uri="{BB962C8B-B14F-4D97-AF65-F5344CB8AC3E}">
        <p14:creationId xmlns:p14="http://schemas.microsoft.com/office/powerpoint/2010/main" val="838643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e_{MAE}=\frac{1}{N}\sum_{</a:t>
            </a:r>
            <a:r>
              <a:rPr lang="en-US" dirty="0" err="1"/>
              <a:t>i</a:t>
            </a:r>
            <a:r>
              <a:rPr lang="en-US" dirty="0"/>
              <a:t>=1}^{N} ||</a:t>
            </a:r>
            <a:r>
              <a:rPr lang="en-US" dirty="0" err="1"/>
              <a:t>y_i</a:t>
            </a:r>
            <a:r>
              <a:rPr lang="en-US" dirty="0"/>
              <a:t>-f(</a:t>
            </a:r>
            <a:r>
              <a:rPr lang="en-US" dirty="0" err="1"/>
              <a:t>x_i</a:t>
            </a:r>
            <a:r>
              <a:rPr lang="en-US" dirty="0"/>
              <a:t>)||</a:t>
            </a:r>
          </a:p>
        </p:txBody>
      </p:sp>
      <p:sp>
        <p:nvSpPr>
          <p:cNvPr id="4" name="Slide Number Placeholder 3"/>
          <p:cNvSpPr>
            <a:spLocks noGrp="1"/>
          </p:cNvSpPr>
          <p:nvPr>
            <p:ph type="sldNum" sz="quarter" idx="5"/>
          </p:nvPr>
        </p:nvSpPr>
        <p:spPr/>
        <p:txBody>
          <a:bodyPr/>
          <a:lstStyle/>
          <a:p>
            <a:fld id="{C3AAF71C-6015-4670-870D-7FE113402D6E}" type="slidenum">
              <a:rPr lang="en-US" smtClean="0"/>
              <a:t>36</a:t>
            </a:fld>
            <a:endParaRPr lang="en-US"/>
          </a:p>
        </p:txBody>
      </p:sp>
    </p:spTree>
    <p:extLst>
      <p:ext uri="{BB962C8B-B14F-4D97-AF65-F5344CB8AC3E}">
        <p14:creationId xmlns:p14="http://schemas.microsoft.com/office/powerpoint/2010/main" val="1805090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39</a:t>
            </a:fld>
            <a:endParaRPr lang="en-US"/>
          </a:p>
        </p:txBody>
      </p:sp>
    </p:spTree>
    <p:extLst>
      <p:ext uri="{BB962C8B-B14F-4D97-AF65-F5344CB8AC3E}">
        <p14:creationId xmlns:p14="http://schemas.microsoft.com/office/powerpoint/2010/main" val="941479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40</a:t>
            </a:fld>
            <a:endParaRPr lang="en-US"/>
          </a:p>
        </p:txBody>
      </p:sp>
    </p:spTree>
    <p:extLst>
      <p:ext uri="{BB962C8B-B14F-4D97-AF65-F5344CB8AC3E}">
        <p14:creationId xmlns:p14="http://schemas.microsoft.com/office/powerpoint/2010/main" val="98416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41</a:t>
            </a:fld>
            <a:endParaRPr lang="en-US"/>
          </a:p>
        </p:txBody>
      </p:sp>
    </p:spTree>
    <p:extLst>
      <p:ext uri="{BB962C8B-B14F-4D97-AF65-F5344CB8AC3E}">
        <p14:creationId xmlns:p14="http://schemas.microsoft.com/office/powerpoint/2010/main" val="1162632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43</a:t>
            </a:fld>
            <a:endParaRPr lang="en-US"/>
          </a:p>
        </p:txBody>
      </p:sp>
    </p:spTree>
    <p:extLst>
      <p:ext uri="{BB962C8B-B14F-4D97-AF65-F5344CB8AC3E}">
        <p14:creationId xmlns:p14="http://schemas.microsoft.com/office/powerpoint/2010/main" val="352774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44</a:t>
            </a:fld>
            <a:endParaRPr lang="en-US"/>
          </a:p>
        </p:txBody>
      </p:sp>
    </p:spTree>
    <p:extLst>
      <p:ext uri="{BB962C8B-B14F-4D97-AF65-F5344CB8AC3E}">
        <p14:creationId xmlns:p14="http://schemas.microsoft.com/office/powerpoint/2010/main" val="1038012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13</a:t>
            </a:fld>
            <a:endParaRPr lang="en-US"/>
          </a:p>
        </p:txBody>
      </p:sp>
    </p:spTree>
    <p:extLst>
      <p:ext uri="{BB962C8B-B14F-4D97-AF65-F5344CB8AC3E}">
        <p14:creationId xmlns:p14="http://schemas.microsoft.com/office/powerpoint/2010/main" val="1290018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45</a:t>
            </a:fld>
            <a:endParaRPr lang="en-US"/>
          </a:p>
        </p:txBody>
      </p:sp>
    </p:spTree>
    <p:extLst>
      <p:ext uri="{BB962C8B-B14F-4D97-AF65-F5344CB8AC3E}">
        <p14:creationId xmlns:p14="http://schemas.microsoft.com/office/powerpoint/2010/main" val="2507384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46</a:t>
            </a:fld>
            <a:endParaRPr lang="en-US"/>
          </a:p>
        </p:txBody>
      </p:sp>
    </p:spTree>
    <p:extLst>
      <p:ext uri="{BB962C8B-B14F-4D97-AF65-F5344CB8AC3E}">
        <p14:creationId xmlns:p14="http://schemas.microsoft.com/office/powerpoint/2010/main" val="1288739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47</a:t>
            </a:fld>
            <a:endParaRPr lang="en-US"/>
          </a:p>
        </p:txBody>
      </p:sp>
    </p:spTree>
    <p:extLst>
      <p:ext uri="{BB962C8B-B14F-4D97-AF65-F5344CB8AC3E}">
        <p14:creationId xmlns:p14="http://schemas.microsoft.com/office/powerpoint/2010/main" val="1367039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48</a:t>
            </a:fld>
            <a:endParaRPr lang="en-US"/>
          </a:p>
        </p:txBody>
      </p:sp>
    </p:spTree>
    <p:extLst>
      <p:ext uri="{BB962C8B-B14F-4D97-AF65-F5344CB8AC3E}">
        <p14:creationId xmlns:p14="http://schemas.microsoft.com/office/powerpoint/2010/main" val="701849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49</a:t>
            </a:fld>
            <a:endParaRPr lang="en-US"/>
          </a:p>
        </p:txBody>
      </p:sp>
    </p:spTree>
    <p:extLst>
      <p:ext uri="{BB962C8B-B14F-4D97-AF65-F5344CB8AC3E}">
        <p14:creationId xmlns:p14="http://schemas.microsoft.com/office/powerpoint/2010/main" val="453311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50</a:t>
            </a:fld>
            <a:endParaRPr lang="en-US"/>
          </a:p>
        </p:txBody>
      </p:sp>
    </p:spTree>
    <p:extLst>
      <p:ext uri="{BB962C8B-B14F-4D97-AF65-F5344CB8AC3E}">
        <p14:creationId xmlns:p14="http://schemas.microsoft.com/office/powerpoint/2010/main" val="19592951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r>
              <a:rPr lang="en-US" dirty="0"/>
              <a:t>or</a:t>
            </a:r>
          </a:p>
          <a:p>
            <a:endParaRPr lang="en-US" dirty="0"/>
          </a:p>
          <a:p>
            <a:r>
              <a:rPr lang="en-US" dirty="0"/>
              <a:t>\left\{\begin{matrix}</a:t>
            </a:r>
          </a:p>
          <a:p>
            <a:r>
              <a:rPr lang="en-US" dirty="0"/>
              <a:t>minimize &amp; ||X\beta||^2\\ </a:t>
            </a:r>
          </a:p>
          <a:p>
            <a:r>
              <a:rPr lang="en-US" dirty="0"/>
              <a:t> </a:t>
            </a:r>
            <a:r>
              <a:rPr lang="en-US" dirty="0" err="1"/>
              <a:t>s.t.</a:t>
            </a:r>
            <a:r>
              <a:rPr lang="en-US" dirty="0"/>
              <a:t> &amp; ||\beta||^2=1</a:t>
            </a:r>
          </a:p>
          <a:p>
            <a:r>
              <a:rPr lang="en-US" dirty="0"/>
              <a:t>\end{matrix}\right.</a:t>
            </a:r>
          </a:p>
        </p:txBody>
      </p:sp>
      <p:sp>
        <p:nvSpPr>
          <p:cNvPr id="4" name="Slide Number Placeholder 3"/>
          <p:cNvSpPr>
            <a:spLocks noGrp="1"/>
          </p:cNvSpPr>
          <p:nvPr>
            <p:ph type="sldNum" sz="quarter" idx="5"/>
          </p:nvPr>
        </p:nvSpPr>
        <p:spPr/>
        <p:txBody>
          <a:bodyPr/>
          <a:lstStyle/>
          <a:p>
            <a:fld id="{C3AAF71C-6015-4670-870D-7FE113402D6E}" type="slidenum">
              <a:rPr lang="en-US" smtClean="0"/>
              <a:t>51</a:t>
            </a:fld>
            <a:endParaRPr lang="en-US"/>
          </a:p>
        </p:txBody>
      </p:sp>
    </p:spTree>
    <p:extLst>
      <p:ext uri="{BB962C8B-B14F-4D97-AF65-F5344CB8AC3E}">
        <p14:creationId xmlns:p14="http://schemas.microsoft.com/office/powerpoint/2010/main" val="5250616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 = \lambda v  \</a:t>
            </a:r>
            <a:r>
              <a:rPr lang="en-US" dirty="0" err="1"/>
              <a:t>mapsto</a:t>
            </a:r>
            <a:r>
              <a:rPr lang="en-US" dirty="0"/>
              <a:t> </a:t>
            </a:r>
            <a:r>
              <a:rPr lang="en-US" dirty="0" err="1"/>
              <a:t>v^TAv</a:t>
            </a:r>
            <a:r>
              <a:rPr lang="en-US" dirty="0"/>
              <a:t> = \lambda</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52</a:t>
            </a:fld>
            <a:endParaRPr lang="en-US"/>
          </a:p>
        </p:txBody>
      </p:sp>
    </p:spTree>
    <p:extLst>
      <p:ext uri="{BB962C8B-B14F-4D97-AF65-F5344CB8AC3E}">
        <p14:creationId xmlns:p14="http://schemas.microsoft.com/office/powerpoint/2010/main" val="3280732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60</a:t>
            </a:fld>
            <a:endParaRPr lang="en-US"/>
          </a:p>
        </p:txBody>
      </p:sp>
    </p:spTree>
    <p:extLst>
      <p:ext uri="{BB962C8B-B14F-4D97-AF65-F5344CB8AC3E}">
        <p14:creationId xmlns:p14="http://schemas.microsoft.com/office/powerpoint/2010/main" val="3875928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t>
            </a:r>
          </a:p>
          <a:p>
            <a:r>
              <a:rPr lang="pt-BR" dirty="0"/>
              <a:t>e =\frac{1}{N}\sum_{i=1}^{N} (y_i-mx_i-b)^2</a:t>
            </a:r>
          </a:p>
          <a:p>
            <a:endParaRPr lang="pt-BR" dirty="0"/>
          </a:p>
          <a:p>
            <a:r>
              <a:rPr lang="pt-BR" dirty="0"/>
              <a:t>\\</a:t>
            </a:r>
          </a:p>
          <a:p>
            <a:r>
              <a:rPr lang="pt-BR" dirty="0"/>
              <a:t>\overline{x}=\frac{1}{N}\sum_{i=1}^{N} x_i , \,\, \overline{y}=\frac{1}{N}\sum_{i=1}^{N} y_i </a:t>
            </a:r>
          </a:p>
          <a:p>
            <a:r>
              <a:rPr lang="pt-BR" dirty="0"/>
              <a:t>\\</a:t>
            </a:r>
          </a:p>
          <a:p>
            <a:r>
              <a:rPr lang="pt-BR" dirty="0"/>
              <a:t>0=\frac{\partial e}{\partial b}  =\frac{-2}{N}\sum_{i=1}^{N} (y_i-mx_i-b) \mapsto 0 =\frac{1}{N}\sum_{i=1}^{N} (y_i-mx_i-b)\mapsto b=\overline{y}-m\overline{x}</a:t>
            </a:r>
          </a:p>
          <a:p>
            <a:endParaRPr lang="pt-BR" dirty="0"/>
          </a:p>
          <a:p>
            <a:r>
              <a:rPr lang="pt-BR" dirty="0"/>
              <a:t>\\</a:t>
            </a:r>
          </a:p>
          <a:p>
            <a:r>
              <a:rPr lang="pt-BR" dirty="0"/>
              <a:t>0=\frac{\partial e}{\partial m} \mapsto ...\mapsto m = \frac{\sum_{i=1}^{N} (y_i-\overline{y})(x_i-\overline{x}) }{\sum_{i=1}^{N}(x_i-\overline{x}) ^2}</a:t>
            </a:r>
          </a:p>
          <a:p>
            <a:endParaRPr lang="pt-BR" dirty="0"/>
          </a:p>
        </p:txBody>
      </p:sp>
      <p:sp>
        <p:nvSpPr>
          <p:cNvPr id="4" name="Slide Number Placeholder 3"/>
          <p:cNvSpPr>
            <a:spLocks noGrp="1"/>
          </p:cNvSpPr>
          <p:nvPr>
            <p:ph type="sldNum" sz="quarter" idx="5"/>
          </p:nvPr>
        </p:nvSpPr>
        <p:spPr/>
        <p:txBody>
          <a:bodyPr/>
          <a:lstStyle/>
          <a:p>
            <a:fld id="{C3AAF71C-6015-4670-870D-7FE113402D6E}" type="slidenum">
              <a:rPr lang="en-US" smtClean="0"/>
              <a:t>14</a:t>
            </a:fld>
            <a:endParaRPr lang="en-US"/>
          </a:p>
        </p:txBody>
      </p:sp>
    </p:spTree>
    <p:extLst>
      <p:ext uri="{BB962C8B-B14F-4D97-AF65-F5344CB8AC3E}">
        <p14:creationId xmlns:p14="http://schemas.microsoft.com/office/powerpoint/2010/main" val="120825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15</a:t>
            </a:fld>
            <a:endParaRPr lang="en-US"/>
          </a:p>
        </p:txBody>
      </p:sp>
    </p:spTree>
    <p:extLst>
      <p:ext uri="{BB962C8B-B14F-4D97-AF65-F5344CB8AC3E}">
        <p14:creationId xmlns:p14="http://schemas.microsoft.com/office/powerpoint/2010/main" val="19567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16</a:t>
            </a:fld>
            <a:endParaRPr lang="en-US"/>
          </a:p>
        </p:txBody>
      </p:sp>
    </p:spTree>
    <p:extLst>
      <p:ext uri="{BB962C8B-B14F-4D97-AF65-F5344CB8AC3E}">
        <p14:creationId xmlns:p14="http://schemas.microsoft.com/office/powerpoint/2010/main" val="3875038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17</a:t>
            </a:fld>
            <a:endParaRPr lang="en-US"/>
          </a:p>
        </p:txBody>
      </p:sp>
    </p:spTree>
    <p:extLst>
      <p:ext uri="{BB962C8B-B14F-4D97-AF65-F5344CB8AC3E}">
        <p14:creationId xmlns:p14="http://schemas.microsoft.com/office/powerpoint/2010/main" val="1035037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18</a:t>
            </a:fld>
            <a:endParaRPr lang="en-US"/>
          </a:p>
        </p:txBody>
      </p:sp>
    </p:spTree>
    <p:extLst>
      <p:ext uri="{BB962C8B-B14F-4D97-AF65-F5344CB8AC3E}">
        <p14:creationId xmlns:p14="http://schemas.microsoft.com/office/powerpoint/2010/main" val="3871227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19</a:t>
            </a:fld>
            <a:endParaRPr lang="en-US"/>
          </a:p>
        </p:txBody>
      </p:sp>
    </p:spTree>
    <p:extLst>
      <p:ext uri="{BB962C8B-B14F-4D97-AF65-F5344CB8AC3E}">
        <p14:creationId xmlns:p14="http://schemas.microsoft.com/office/powerpoint/2010/main" val="903667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2800" y="1"/>
            <a:ext cx="103632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828800" y="5105400"/>
            <a:ext cx="85344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2965341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15-Nov-20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78923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15-Nov-20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203667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025361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15-Nov-20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11764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15-Nov-20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58457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15-Nov-20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99188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15-Nov-20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92106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15-Nov-20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5150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15-Nov-20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68839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15-Nov-20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11181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15-Nov-20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47973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0"/>
            <a:ext cx="117856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203200" y="762000"/>
            <a:ext cx="117856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8"/>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15-Nov-20</a:t>
            </a:fld>
            <a:endParaRPr lang="en-US"/>
          </a:p>
        </p:txBody>
      </p:sp>
      <p:sp>
        <p:nvSpPr>
          <p:cNvPr id="5" name="Footer Placeholder 4"/>
          <p:cNvSpPr>
            <a:spLocks noGrp="1"/>
          </p:cNvSpPr>
          <p:nvPr>
            <p:ph type="ftr" sz="quarter" idx="3"/>
          </p:nvPr>
        </p:nvSpPr>
        <p:spPr>
          <a:xfrm>
            <a:off x="4165600" y="6492878"/>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2938420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iismath.com/" TargetMode="Externa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00.png"/><Relationship Id="rId7" Type="http://schemas.openxmlformats.org/officeDocument/2006/relationships/image" Target="../media/image17.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gif"/></Relationships>
</file>

<file path=ppt/slides/_rels/slide13.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9.png"/><Relationship Id="rId7" Type="http://schemas.openxmlformats.org/officeDocument/2006/relationships/image" Target="../media/image17.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0.gif"/><Relationship Id="rId5" Type="http://schemas.openxmlformats.org/officeDocument/2006/relationships/image" Target="../media/image15.png"/><Relationship Id="rId10" Type="http://schemas.openxmlformats.org/officeDocument/2006/relationships/image" Target="../media/image20.gif"/><Relationship Id="rId4" Type="http://schemas.openxmlformats.org/officeDocument/2006/relationships/image" Target="../media/image14.png"/><Relationship Id="rId9" Type="http://schemas.openxmlformats.org/officeDocument/2006/relationships/image" Target="../media/image19.gif"/></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0.gif"/></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0.gif"/></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2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0.gif"/></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gif"/></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5.gif"/><Relationship Id="rId4" Type="http://schemas.openxmlformats.org/officeDocument/2006/relationships/image" Target="../media/image27.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Least_absolute_deviation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tif"/><Relationship Id="rId5" Type="http://schemas.openxmlformats.org/officeDocument/2006/relationships/image" Target="../media/image6.tif"/><Relationship Id="rId4" Type="http://schemas.openxmlformats.org/officeDocument/2006/relationships/image" Target="../media/image5.tif"/></Relationships>
</file>

<file path=ppt/slides/_rels/slide40.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4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4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4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4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4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4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51.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6.gif"/><Relationship Id="rId4" Type="http://schemas.openxmlformats.org/officeDocument/2006/relationships/image" Target="../media/image35.gif"/></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people.duke.edu/~hpgavin/SystemID/CourseNotes/TotalLeastSquares.pdf"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BF364-950D-4570-940B-C8C9B1C553FD}"/>
              </a:ext>
            </a:extLst>
          </p:cNvPr>
          <p:cNvSpPr>
            <a:spLocks noGrp="1"/>
          </p:cNvSpPr>
          <p:nvPr>
            <p:ph type="ctrTitle"/>
          </p:nvPr>
        </p:nvSpPr>
        <p:spPr/>
        <p:txBody>
          <a:bodyPr>
            <a:normAutofit/>
          </a:bodyPr>
          <a:lstStyle/>
          <a:p>
            <a:r>
              <a:rPr lang="en-US" dirty="0"/>
              <a:t>Curve fitting</a:t>
            </a:r>
          </a:p>
        </p:txBody>
      </p:sp>
      <p:sp>
        <p:nvSpPr>
          <p:cNvPr id="5" name="Subtitle 2">
            <a:extLst>
              <a:ext uri="{FF2B5EF4-FFF2-40B4-BE49-F238E27FC236}">
                <a16:creationId xmlns:a16="http://schemas.microsoft.com/office/drawing/2014/main" id="{D528F120-4B64-4E55-BC45-C24207E7BAF0}"/>
              </a:ext>
            </a:extLst>
          </p:cNvPr>
          <p:cNvSpPr>
            <a:spLocks noGrp="1"/>
          </p:cNvSpPr>
          <p:nvPr>
            <p:ph type="subTitle" idx="1"/>
          </p:nvPr>
        </p:nvSpPr>
        <p:spPr>
          <a:xfrm>
            <a:off x="1727200" y="5446017"/>
            <a:ext cx="8534400" cy="1162534"/>
          </a:xfrm>
        </p:spPr>
        <p:txBody>
          <a:bodyPr/>
          <a:lstStyle/>
          <a:p>
            <a:r>
              <a:rPr lang="en-US" dirty="0"/>
              <a:t>Yoni Chechik</a:t>
            </a:r>
          </a:p>
          <a:p>
            <a:r>
              <a:rPr lang="en-US" dirty="0">
                <a:hlinkClick r:id="rId2"/>
              </a:rPr>
              <a:t>www.AIisMath.com</a:t>
            </a:r>
            <a:endParaRPr lang="en-US" dirty="0"/>
          </a:p>
          <a:p>
            <a:endParaRPr lang="en-US" dirty="0"/>
          </a:p>
        </p:txBody>
      </p:sp>
      <p:pic>
        <p:nvPicPr>
          <p:cNvPr id="6" name="Picture 5" descr="A picture containing toy&#10;&#10;Description automatically generated">
            <a:extLst>
              <a:ext uri="{FF2B5EF4-FFF2-40B4-BE49-F238E27FC236}">
                <a16:creationId xmlns:a16="http://schemas.microsoft.com/office/drawing/2014/main" id="{30B61127-1E8D-4BE1-A62A-84BB4A615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6040" y="5773179"/>
            <a:ext cx="698738" cy="698738"/>
          </a:xfrm>
          <a:prstGeom prst="rect">
            <a:avLst/>
          </a:prstGeom>
        </p:spPr>
      </p:pic>
      <p:pic>
        <p:nvPicPr>
          <p:cNvPr id="2052" name="Picture 4" descr="Image result for pcl plane fit">
            <a:extLst>
              <a:ext uri="{FF2B5EF4-FFF2-40B4-BE49-F238E27FC236}">
                <a16:creationId xmlns:a16="http://schemas.microsoft.com/office/drawing/2014/main" id="{1C96358D-2D43-4100-B1BE-C2D18B200B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510" y="947548"/>
            <a:ext cx="5815780" cy="4361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866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75FF8-84A9-4BBF-B50B-FB6EBA366735}"/>
              </a:ext>
            </a:extLst>
          </p:cNvPr>
          <p:cNvSpPr>
            <a:spLocks noGrp="1"/>
          </p:cNvSpPr>
          <p:nvPr>
            <p:ph type="title"/>
          </p:nvPr>
        </p:nvSpPr>
        <p:spPr/>
        <p:txBody>
          <a:bodyPr/>
          <a:lstStyle/>
          <a:p>
            <a:r>
              <a:rPr lang="en-US" dirty="0"/>
              <a:t>Linearity assumption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CD3A9CF-94E1-448F-A572-1A5BEDAE35B0}"/>
                  </a:ext>
                </a:extLst>
              </p:cNvPr>
              <p:cNvSpPr>
                <a:spLocks noGrp="1"/>
              </p:cNvSpPr>
              <p:nvPr>
                <p:ph idx="1"/>
              </p:nvPr>
            </p:nvSpPr>
            <p:spPr>
              <a:xfrm>
                <a:off x="203200" y="762000"/>
                <a:ext cx="11785600" cy="5715000"/>
              </a:xfrm>
            </p:spPr>
            <p:txBody>
              <a:bodyPr/>
              <a:lstStyle/>
              <a:p>
                <a:r>
                  <a:rPr lang="en-US" dirty="0"/>
                  <a:t>What is not linear in its unknown variables? </a:t>
                </a:r>
              </a:p>
              <a:p>
                <a:r>
                  <a:rPr lang="en-US" dirty="0"/>
                  <a:t>For example, an off-centered circle:</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𝑎𝑥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𝑏𝑦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p:txBody>
          </p:sp>
        </mc:Choice>
        <mc:Fallback>
          <p:sp>
            <p:nvSpPr>
              <p:cNvPr id="3" name="Content Placeholder 2">
                <a:extLst>
                  <a:ext uri="{FF2B5EF4-FFF2-40B4-BE49-F238E27FC236}">
                    <a16:creationId xmlns:a16="http://schemas.microsoft.com/office/drawing/2014/main" id="{DCD3A9CF-94E1-448F-A572-1A5BEDAE35B0}"/>
                  </a:ext>
                </a:extLst>
              </p:cNvPr>
              <p:cNvSpPr>
                <a:spLocks noGrp="1" noRot="1" noChangeAspect="1" noMove="1" noResize="1" noEditPoints="1" noAdjustHandles="1" noChangeArrowheads="1" noChangeShapeType="1" noTextEdit="1"/>
              </p:cNvSpPr>
              <p:nvPr>
                <p:ph idx="1"/>
              </p:nvPr>
            </p:nvSpPr>
            <p:spPr>
              <a:xfrm>
                <a:off x="203200" y="762000"/>
                <a:ext cx="11785600" cy="5715000"/>
              </a:xfrm>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789349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508D-B38A-4E9F-B52A-80E42A9C1B34}"/>
              </a:ext>
            </a:extLst>
          </p:cNvPr>
          <p:cNvSpPr>
            <a:spLocks noGrp="1"/>
          </p:cNvSpPr>
          <p:nvPr>
            <p:ph type="title"/>
          </p:nvPr>
        </p:nvSpPr>
        <p:spPr/>
        <p:txBody>
          <a:bodyPr/>
          <a:lstStyle/>
          <a:p>
            <a:r>
              <a:rPr lang="en-US" dirty="0"/>
              <a:t>MMSE &amp; Least squares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577B95-87F2-431F-AEE4-E761C9ABC20E}"/>
                  </a:ext>
                </a:extLst>
              </p:cNvPr>
              <p:cNvSpPr>
                <a:spLocks noGrp="1"/>
              </p:cNvSpPr>
              <p:nvPr>
                <p:ph idx="1"/>
              </p:nvPr>
            </p:nvSpPr>
            <p:spPr/>
            <p:txBody>
              <a:bodyPr/>
              <a:lstStyle/>
              <a:p>
                <a:endParaRPr lang="en-US" dirty="0"/>
              </a:p>
              <a:p>
                <a:endParaRPr lang="en-US" dirty="0"/>
              </a:p>
              <a:p>
                <a:endParaRPr lang="en-US" dirty="0"/>
              </a:p>
              <a:p>
                <a:r>
                  <a:rPr lang="en-US" dirty="0"/>
                  <a:t>When the fitted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r>
                  <a:rPr lang="en-US" dirty="0">
                    <a:highlight>
                      <a:srgbClr val="FFFF00"/>
                    </a:highlight>
                  </a:rPr>
                  <a:t>is linear in its unknown variables </a:t>
                </a:r>
                <a:r>
                  <a:rPr lang="en-US" dirty="0"/>
                  <a:t>(and the noisy input data is uncorrelated and have equal variance) we can use a method called </a:t>
                </a:r>
                <a:r>
                  <a:rPr lang="en-US" b="1" dirty="0"/>
                  <a:t>LS- least squares </a:t>
                </a:r>
                <a:r>
                  <a:rPr lang="en-US" dirty="0"/>
                  <a:t>(more precisely </a:t>
                </a:r>
                <a:r>
                  <a:rPr lang="en-US" b="1" dirty="0"/>
                  <a:t>linear least squares</a:t>
                </a:r>
                <a:r>
                  <a:rPr lang="en-US" dirty="0"/>
                  <a:t>)</a:t>
                </a:r>
                <a:r>
                  <a:rPr lang="en-US" b="1" dirty="0"/>
                  <a:t> </a:t>
                </a:r>
                <a:r>
                  <a:rPr lang="en-US" dirty="0"/>
                  <a:t>to solve the MMSE problem.</a:t>
                </a:r>
              </a:p>
              <a:p>
                <a:r>
                  <a:rPr lang="en-US" dirty="0"/>
                  <a:t>This method is mathematically proven to be the one which minimizes the L2 error for the fitted data.</a:t>
                </a:r>
              </a:p>
            </p:txBody>
          </p:sp>
        </mc:Choice>
        <mc:Fallback xmlns="">
          <p:sp>
            <p:nvSpPr>
              <p:cNvPr id="3" name="Content Placeholder 2">
                <a:extLst>
                  <a:ext uri="{FF2B5EF4-FFF2-40B4-BE49-F238E27FC236}">
                    <a16:creationId xmlns:a16="http://schemas.microsoft.com/office/drawing/2014/main" id="{42577B95-87F2-431F-AEE4-E761C9ABC20E}"/>
                  </a:ext>
                </a:extLst>
              </p:cNvPr>
              <p:cNvSpPr>
                <a:spLocks noGrp="1" noRot="1" noChangeAspect="1" noMove="1" noResize="1" noEditPoints="1" noAdjustHandles="1" noChangeArrowheads="1" noChangeShapeType="1" noTextEdit="1"/>
              </p:cNvSpPr>
              <p:nvPr>
                <p:ph idx="1"/>
              </p:nvPr>
            </p:nvSpPr>
            <p:spPr>
              <a:blipFill>
                <a:blip r:embed="rId2"/>
                <a:stretch>
                  <a:fillRect l="-931" r="-724"/>
                </a:stretch>
              </a:blipFill>
            </p:spPr>
            <p:txBody>
              <a:bodyPr/>
              <a:lstStyle/>
              <a:p>
                <a:r>
                  <a:rPr lang="en-US">
                    <a:noFill/>
                  </a:rPr>
                  <a:t> </a:t>
                </a:r>
              </a:p>
            </p:txBody>
          </p:sp>
        </mc:Fallback>
      </mc:AlternateContent>
      <p:pic>
        <p:nvPicPr>
          <p:cNvPr id="4" name="Picture 10">
            <a:extLst>
              <a:ext uri="{FF2B5EF4-FFF2-40B4-BE49-F238E27FC236}">
                <a16:creationId xmlns:a16="http://schemas.microsoft.com/office/drawing/2014/main" id="{0D67111F-61E3-4C4A-8A9A-6E75B5B3E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860" y="970466"/>
            <a:ext cx="4405208" cy="110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138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is the one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normAutofit/>
          </a:bodyPr>
          <a:lstStyle/>
          <a:p>
            <a:r>
              <a:rPr lang="en-US" dirty="0"/>
              <a:t>Line fitting-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410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is the one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r>
                  <a:rPr lang="en-US" dirty="0">
                    <a:highlight>
                      <a:srgbClr val="FFFF00"/>
                    </a:highlight>
                  </a:rPr>
                  <a:t>How do we find this set of variables?</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normAutofit/>
          </a:bodyPr>
          <a:lstStyle/>
          <a:p>
            <a:r>
              <a:rPr lang="en-US" dirty="0"/>
              <a:t>Line fitting-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a:extLst>
              <a:ext uri="{FF2B5EF4-FFF2-40B4-BE49-F238E27FC236}">
                <a16:creationId xmlns:a16="http://schemas.microsoft.com/office/drawing/2014/main" id="{BBD7BC3C-D5E7-430B-88E5-1BF67C3F2F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917" y="3554102"/>
            <a:ext cx="3698874" cy="9863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3C3A8C17-C350-4833-AA2A-A3EA8E1D57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7917" y="2294141"/>
            <a:ext cx="3428641" cy="86164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532B59A4-339F-4DBC-980A-3856067B0FC7}"/>
              </a:ext>
            </a:extLst>
          </p:cNvPr>
          <p:cNvCxnSpPr/>
          <p:nvPr/>
        </p:nvCxnSpPr>
        <p:spPr>
          <a:xfrm>
            <a:off x="2150042" y="3193779"/>
            <a:ext cx="0" cy="3393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537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normAutofit/>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AC4AF86-CBB1-40BC-BAAE-538242073F98}"/>
              </a:ext>
            </a:extLst>
          </p:cNvPr>
          <p:cNvSpPr/>
          <p:nvPr/>
        </p:nvSpPr>
        <p:spPr>
          <a:xfrm>
            <a:off x="203200" y="2840551"/>
            <a:ext cx="11906738" cy="386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8140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0A7E6A6-07C2-4E6A-94E4-68B98C2AA0AA}"/>
              </a:ext>
            </a:extLst>
          </p:cNvPr>
          <p:cNvSpPr/>
          <p:nvPr/>
        </p:nvSpPr>
        <p:spPr>
          <a:xfrm>
            <a:off x="203200" y="3974123"/>
            <a:ext cx="11906738" cy="2731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560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F7AA86-5F4D-42A3-A4CA-E2E5C6143C80}"/>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B2A353-A83C-4EEF-8B3E-CF04D9230EE2}"/>
              </a:ext>
            </a:extLst>
          </p:cNvPr>
          <p:cNvSpPr/>
          <p:nvPr/>
        </p:nvSpPr>
        <p:spPr>
          <a:xfrm>
            <a:off x="5244123" y="3429000"/>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2E1668E-8F7C-434B-87A1-20FBBF1D5521}"/>
              </a:ext>
            </a:extLst>
          </p:cNvPr>
          <p:cNvSpPr/>
          <p:nvPr/>
        </p:nvSpPr>
        <p:spPr>
          <a:xfrm>
            <a:off x="1516184" y="4007095"/>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847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F7AA86-5F4D-42A3-A4CA-E2E5C6143C80}"/>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B2A353-A83C-4EEF-8B3E-CF04D9230EE2}"/>
              </a:ext>
            </a:extLst>
          </p:cNvPr>
          <p:cNvSpPr/>
          <p:nvPr/>
        </p:nvSpPr>
        <p:spPr>
          <a:xfrm>
            <a:off x="5244123" y="3429000"/>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399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F7C328-4CA6-4A39-8CC7-767B2E1A0055}"/>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437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 fitting-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678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http://szeliski.org/Book/</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27268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594C45-2BC4-451A-8DF8-F90754070054}"/>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1DF4E0-1CC4-4ECA-9ACA-8F0EB14E7D13}"/>
              </a:ext>
            </a:extLst>
          </p:cNvPr>
          <p:cNvSpPr/>
          <p:nvPr/>
        </p:nvSpPr>
        <p:spPr>
          <a:xfrm>
            <a:off x="5955322" y="622317"/>
            <a:ext cx="6154615"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358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D87C-1830-4B8C-92BD-259D2A145BBF}"/>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541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B189B3B-0A1F-483C-A40C-EDBFB77CD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2" y="2764474"/>
            <a:ext cx="11377135" cy="371498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432C600-480A-46F4-B768-D2F55460CE82}"/>
              </a:ext>
            </a:extLst>
          </p:cNvPr>
          <p:cNvSpPr/>
          <p:nvPr/>
        </p:nvSpPr>
        <p:spPr>
          <a:xfrm>
            <a:off x="82062" y="4267203"/>
            <a:ext cx="12030955" cy="2276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248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A2F4949-8240-4E47-8E2A-752D951A22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2" y="2764474"/>
            <a:ext cx="11377135" cy="371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241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D87C-1830-4B8C-92BD-259D2A145BBF}"/>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819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155779-480E-4E43-A293-24C84E4B5B70}"/>
              </a:ext>
            </a:extLst>
          </p:cNvPr>
          <p:cNvSpPr/>
          <p:nvPr/>
        </p:nvSpPr>
        <p:spPr>
          <a:xfrm>
            <a:off x="1" y="3185160"/>
            <a:ext cx="11906738" cy="3672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389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F5A6FE-FEF6-42BA-A680-140F3B840F6F}"/>
              </a:ext>
            </a:extLst>
          </p:cNvPr>
          <p:cNvSpPr/>
          <p:nvPr/>
        </p:nvSpPr>
        <p:spPr>
          <a:xfrm>
            <a:off x="1" y="3891280"/>
            <a:ext cx="11906738" cy="2966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539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A12A8E-0AAF-4A78-BA6A-875F5A5263A9}"/>
              </a:ext>
            </a:extLst>
          </p:cNvPr>
          <p:cNvSpPr/>
          <p:nvPr/>
        </p:nvSpPr>
        <p:spPr>
          <a:xfrm>
            <a:off x="1" y="4795520"/>
            <a:ext cx="11906738" cy="2062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683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C1948-3BB0-4A89-966C-25653163D2E7}"/>
              </a:ext>
            </a:extLst>
          </p:cNvPr>
          <p:cNvSpPr/>
          <p:nvPr/>
        </p:nvSpPr>
        <p:spPr>
          <a:xfrm>
            <a:off x="1" y="5608320"/>
            <a:ext cx="11906738" cy="1249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903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C1948-3BB0-4A89-966C-25653163D2E7}"/>
              </a:ext>
            </a:extLst>
          </p:cNvPr>
          <p:cNvSpPr/>
          <p:nvPr/>
        </p:nvSpPr>
        <p:spPr>
          <a:xfrm>
            <a:off x="1" y="6095999"/>
            <a:ext cx="11906738"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571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Least squares</a:t>
            </a:r>
          </a:p>
          <a:p>
            <a:r>
              <a:rPr lang="en-US" dirty="0"/>
              <a:t>Total least squares</a:t>
            </a:r>
          </a:p>
          <a:p>
            <a:r>
              <a:rPr lang="en-US" dirty="0"/>
              <a:t>RANSAC</a:t>
            </a:r>
          </a:p>
        </p:txBody>
      </p:sp>
    </p:spTree>
    <p:extLst>
      <p:ext uri="{BB962C8B-B14F-4D97-AF65-F5344CB8AC3E}">
        <p14:creationId xmlns:p14="http://schemas.microsoft.com/office/powerpoint/2010/main" val="3289212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 fitting -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412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Side note: pseudoinverse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p:txBody>
              <a:bodyPr/>
              <a:lstStyle/>
              <a:p>
                <a:endParaRPr lang="en-US" dirty="0"/>
              </a:p>
              <a:p>
                <a:endParaRPr lang="en-US" dirty="0"/>
              </a:p>
              <a:p>
                <a:r>
                  <a:rPr lang="en-US" dirty="0"/>
                  <a:t>This is a known result which is called </a:t>
                </a:r>
                <a:r>
                  <a:rPr lang="en-US" b="1" dirty="0"/>
                  <a:t>the pseudoinverse matrix</a:t>
                </a:r>
                <a:r>
                  <a:rPr lang="en-US" dirty="0"/>
                  <a:t> of</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t> It is also known as Moore–Penrose inverse.</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 </m:t>
                    </m:r>
                  </m:oMath>
                </a14:m>
                <a:r>
                  <a:rPr lang="en-US" dirty="0"/>
                  <a:t>is not invertible, the solution will be:</a:t>
                </a:r>
              </a:p>
              <a:p>
                <a:r>
                  <a:rPr lang="en-US" dirty="0"/>
                  <a:t>The solution above is </a:t>
                </a:r>
                <a:r>
                  <a:rPr lang="en-US" b="1" dirty="0"/>
                  <a:t>a solution for any linear regression problem that is over-determined </a:t>
                </a:r>
                <a:r>
                  <a:rPr lang="en-US" dirty="0"/>
                  <a:t>(==more equations than unknowns). </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blipFill>
                <a:blip r:embed="rId3"/>
                <a:stretch>
                  <a:fillRect l="-931" r="-517"/>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F42A802-DE38-4AF2-B5EB-13539B8A5236}"/>
              </a:ext>
            </a:extLst>
          </p:cNvPr>
          <p:cNvSpPr/>
          <p:nvPr/>
        </p:nvSpPr>
        <p:spPr>
          <a:xfrm rot="16200000">
            <a:off x="3430636" y="183850"/>
            <a:ext cx="268399" cy="294198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330" y="824532"/>
            <a:ext cx="4435062" cy="6335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649DC8D-320A-4336-99D2-EC447509F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578" y="2698474"/>
            <a:ext cx="4733925"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04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Curve fitting - 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a:xfrm>
                <a:off x="203200" y="762000"/>
                <a:ext cx="11785600" cy="5916592"/>
              </a:xfrm>
            </p:spPr>
            <p:txBody>
              <a:bodyPr>
                <a:normAutofit/>
              </a:bodyPr>
              <a:lstStyle/>
              <a:p>
                <a:r>
                  <a:rPr lang="en-US" dirty="0"/>
                  <a:t>What about curve fitting?</a:t>
                </a:r>
              </a:p>
              <a:p>
                <a:r>
                  <a:rPr lang="en-US" dirty="0"/>
                  <a:t>Recall the matrix linear LS result:</a:t>
                </a:r>
              </a:p>
              <a:p>
                <a:pPr marL="0" indent="0">
                  <a:buNone/>
                </a:pPr>
                <a:endParaRPr lang="en-US" dirty="0"/>
              </a:p>
              <a:p>
                <a:r>
                  <a:rPr lang="en-US" dirty="0"/>
                  <a:t>The solution above is a solution for any </a:t>
                </a:r>
                <a:r>
                  <a:rPr lang="en-US" b="1" dirty="0"/>
                  <a:t>linear regression</a:t>
                </a:r>
                <a:r>
                  <a:rPr lang="en-US" dirty="0"/>
                  <a:t> problem that is over-determined (==more equations than unknowns). </a:t>
                </a:r>
              </a:p>
              <a:p>
                <a:pPr lvl="1"/>
                <a:r>
                  <a:rPr lang="en-US" dirty="0"/>
                  <a:t>Linear regression means only that the unknowns are linearly dependent in the data, not that the data is linear.</a:t>
                </a:r>
              </a:p>
              <a:p>
                <a:pPr lvl="1"/>
                <a:r>
                  <a:rPr lang="en-US" dirty="0"/>
                  <a:t>Notice that in our derivation we didn’t use the assumption that the data is linear…</a:t>
                </a:r>
              </a:p>
              <a:p>
                <a:r>
                  <a:rPr lang="en-US" dirty="0"/>
                  <a:t>For example- data set of a parabola:</a:t>
                </a:r>
              </a:p>
              <a:p>
                <a:pPr marL="457200" lvl="1" indent="0">
                  <a:buNone/>
                </a:pPr>
                <a:r>
                  <a:rPr lang="en-US" dirty="0"/>
                  <a:t>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𝑎</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endParaRPr lang="en-US" dirty="0"/>
              </a:p>
              <a:p>
                <a:pPr lvl="1"/>
                <a:r>
                  <a:rPr lang="en-US" dirty="0">
                    <a:highlight>
                      <a:srgbClr val="FFFF00"/>
                    </a:highlight>
                  </a:rPr>
                  <a:t>How the matrices </a:t>
                </a:r>
                <a14:m>
                  <m:oMath xmlns:m="http://schemas.openxmlformats.org/officeDocument/2006/math">
                    <m:r>
                      <a:rPr lang="en-US" b="0" i="1" smtClean="0">
                        <a:highlight>
                          <a:srgbClr val="FFFF00"/>
                        </a:highlight>
                        <a:latin typeface="Cambria Math" panose="02040503050406030204" pitchFamily="18" charset="0"/>
                      </a:rPr>
                      <m:t>𝑋</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𝑦</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𝛽</m:t>
                    </m:r>
                  </m:oMath>
                </a14:m>
                <a:r>
                  <a:rPr lang="en-US" dirty="0">
                    <a:highlight>
                      <a:srgbClr val="FFFF00"/>
                    </a:highlight>
                  </a:rPr>
                  <a:t> will look like?</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xfrm>
                <a:off x="203200" y="762000"/>
                <a:ext cx="11785600" cy="5916592"/>
              </a:xfrm>
              <a:blipFill>
                <a:blip r:embed="rId3"/>
                <a:stretch>
                  <a:fillRect l="-931" t="-927"/>
                </a:stretch>
              </a:blipFill>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054" y="1207210"/>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331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7ABFF-7BF2-4EBE-A0C6-FB69AC9EFF3F}"/>
              </a:ext>
            </a:extLst>
          </p:cNvPr>
          <p:cNvSpPr>
            <a:spLocks noGrp="1"/>
          </p:cNvSpPr>
          <p:nvPr>
            <p:ph type="title"/>
          </p:nvPr>
        </p:nvSpPr>
        <p:spPr/>
        <p:txBody>
          <a:bodyPr/>
          <a:lstStyle/>
          <a:p>
            <a:r>
              <a:rPr lang="en-US" dirty="0"/>
              <a:t>Curve fitting - 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603EB9-E7C4-4249-8D3D-257F44C0030E}"/>
                  </a:ext>
                </a:extLst>
              </p:cNvPr>
              <p:cNvSpPr>
                <a:spLocks noGrp="1"/>
              </p:cNvSpPr>
              <p:nvPr>
                <p:ph idx="1"/>
              </p:nvPr>
            </p:nvSpPr>
            <p:spPr>
              <a:xfrm>
                <a:off x="203200" y="762000"/>
                <a:ext cx="11785600" cy="5974466"/>
              </a:xfrm>
            </p:spPr>
            <p:txBody>
              <a:bodyPr>
                <a:normAutofit/>
              </a:bodyPr>
              <a:lstStyle/>
              <a:p>
                <a:r>
                  <a:rPr lang="en-US" dirty="0"/>
                  <a:t>data set of a parabola:</a:t>
                </a:r>
              </a:p>
              <a:p>
                <a:pPr marL="457200" lvl="1" indent="0">
                  <a:buNone/>
                </a:pPr>
                <a:r>
                  <a:rPr lang="en-US" dirty="0"/>
                  <a: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d>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𝑎</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𝑏</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The solution of this LS problem is the same:</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F603EB9-E7C4-4249-8D3D-257F44C0030E}"/>
                  </a:ext>
                </a:extLst>
              </p:cNvPr>
              <p:cNvSpPr>
                <a:spLocks noGrp="1" noRot="1" noChangeAspect="1" noMove="1" noResize="1" noEditPoints="1" noAdjustHandles="1" noChangeArrowheads="1" noChangeShapeType="1" noTextEdit="1"/>
              </p:cNvSpPr>
              <p:nvPr>
                <p:ph idx="1"/>
              </p:nvPr>
            </p:nvSpPr>
            <p:spPr>
              <a:xfrm>
                <a:off x="203200" y="762000"/>
                <a:ext cx="11785600" cy="5974466"/>
              </a:xfrm>
              <a:blipFill>
                <a:blip r:embed="rId3"/>
                <a:stretch>
                  <a:fillRect l="-931" t="-9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6EBCE1C1-3ABF-42C5-AB77-9377B2DC0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5403" y="1780697"/>
            <a:ext cx="7104263" cy="1736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290061C-BD9F-4226-9ADF-6009D3FA2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8652" y="4810182"/>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220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F06E-64C0-453A-892E-6FF14A0C9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56712E-CB03-487F-85E0-42EE48604A0C}"/>
              </a:ext>
            </a:extLst>
          </p:cNvPr>
          <p:cNvSpPr>
            <a:spLocks noGrp="1"/>
          </p:cNvSpPr>
          <p:nvPr>
            <p:ph idx="1"/>
          </p:nvPr>
        </p:nvSpPr>
        <p:spPr/>
        <p:txBody>
          <a:bodyPr/>
          <a:lstStyle/>
          <a:p>
            <a:r>
              <a:rPr lang="en-US" dirty="0" err="1">
                <a:highlight>
                  <a:srgbClr val="FFFF00"/>
                </a:highlight>
              </a:rPr>
              <a:t>least_squares.ipynb</a:t>
            </a:r>
            <a:endParaRPr lang="en-US" dirty="0">
              <a:highlight>
                <a:srgbClr val="FFFF00"/>
              </a:highlight>
            </a:endParaRPr>
          </a:p>
        </p:txBody>
      </p:sp>
    </p:spTree>
    <p:extLst>
      <p:ext uri="{BB962C8B-B14F-4D97-AF65-F5344CB8AC3E}">
        <p14:creationId xmlns:p14="http://schemas.microsoft.com/office/powerpoint/2010/main" val="2449889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A560-0523-4790-9855-A263983E5C14}"/>
              </a:ext>
            </a:extLst>
          </p:cNvPr>
          <p:cNvSpPr>
            <a:spLocks noGrp="1"/>
          </p:cNvSpPr>
          <p:nvPr>
            <p:ph type="title"/>
          </p:nvPr>
        </p:nvSpPr>
        <p:spPr/>
        <p:txBody>
          <a:bodyPr/>
          <a:lstStyle/>
          <a:p>
            <a:r>
              <a:rPr lang="en-US" dirty="0"/>
              <a:t>Problem 1: fitting vertical data</a:t>
            </a:r>
          </a:p>
        </p:txBody>
      </p:sp>
      <p:sp>
        <p:nvSpPr>
          <p:cNvPr id="3" name="Content Placeholder 2">
            <a:extLst>
              <a:ext uri="{FF2B5EF4-FFF2-40B4-BE49-F238E27FC236}">
                <a16:creationId xmlns:a16="http://schemas.microsoft.com/office/drawing/2014/main" id="{67458390-839D-4E2C-9312-C7A9DC5464E1}"/>
              </a:ext>
            </a:extLst>
          </p:cNvPr>
          <p:cNvSpPr>
            <a:spLocks noGrp="1"/>
          </p:cNvSpPr>
          <p:nvPr>
            <p:ph idx="1"/>
          </p:nvPr>
        </p:nvSpPr>
        <p:spPr>
          <a:xfrm>
            <a:off x="203200" y="762000"/>
            <a:ext cx="11785600" cy="6096000"/>
          </a:xfrm>
        </p:spPr>
        <p:txBody>
          <a:bodyPr>
            <a:normAutofit/>
          </a:bodyPr>
          <a:lstStyle/>
          <a:p>
            <a:r>
              <a:rPr lang="en-US" dirty="0"/>
              <a:t>Near vertical data is hard to fit since the error is computed perpendicular to x axis- the bigger the error, the bigger the error squared! (more weight for this datapoint).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FFFF00"/>
                </a:highlight>
              </a:rPr>
              <a:t>Proposed solutions?</a:t>
            </a:r>
          </a:p>
        </p:txBody>
      </p:sp>
      <p:sp>
        <p:nvSpPr>
          <p:cNvPr id="4" name="Line">
            <a:extLst>
              <a:ext uri="{FF2B5EF4-FFF2-40B4-BE49-F238E27FC236}">
                <a16:creationId xmlns:a16="http://schemas.microsoft.com/office/drawing/2014/main" id="{FC14987B-0927-4813-AAEA-1E8A0A5BB644}"/>
              </a:ext>
            </a:extLst>
          </p:cNvPr>
          <p:cNvSpPr/>
          <p:nvPr/>
        </p:nvSpPr>
        <p:spPr>
          <a:xfrm flipH="1" flipV="1">
            <a:off x="2594655" y="1732975"/>
            <a:ext cx="808047" cy="4363023"/>
          </a:xfrm>
          <a:prstGeom prst="line">
            <a:avLst/>
          </a:prstGeom>
          <a:ln w="38100">
            <a:solidFill>
              <a:schemeClr val="accent1"/>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5" name="Line">
            <a:extLst>
              <a:ext uri="{FF2B5EF4-FFF2-40B4-BE49-F238E27FC236}">
                <a16:creationId xmlns:a16="http://schemas.microsoft.com/office/drawing/2014/main" id="{B9A6EE88-4CD4-4F71-8313-1424256A5840}"/>
              </a:ext>
            </a:extLst>
          </p:cNvPr>
          <p:cNvSpPr/>
          <p:nvPr/>
        </p:nvSpPr>
        <p:spPr>
          <a:xfrm flipH="1">
            <a:off x="469674"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E9CD07DC-F5CC-41B2-88D0-8C58D0C7645A}"/>
              </a:ext>
            </a:extLst>
          </p:cNvPr>
          <p:cNvSpPr/>
          <p:nvPr/>
        </p:nvSpPr>
        <p:spPr>
          <a:xfrm>
            <a:off x="469674"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3981510D-F1A4-4844-B2BC-8CBE995DCA18}"/>
              </a:ext>
            </a:extLst>
          </p:cNvPr>
          <p:cNvSpPr/>
          <p:nvPr/>
        </p:nvSpPr>
        <p:spPr>
          <a:xfrm rot="17263658">
            <a:off x="3367581"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66F17CB3-4540-489C-9AA2-E20DA19F15E4}"/>
              </a:ext>
            </a:extLst>
          </p:cNvPr>
          <p:cNvSpPr/>
          <p:nvPr/>
        </p:nvSpPr>
        <p:spPr>
          <a:xfrm rot="17263658">
            <a:off x="3106658"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4A9196AB-5960-4F18-B0A7-016888224E68}"/>
              </a:ext>
            </a:extLst>
          </p:cNvPr>
          <p:cNvSpPr/>
          <p:nvPr/>
        </p:nvSpPr>
        <p:spPr>
          <a:xfrm rot="17263658">
            <a:off x="3228792"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17F240A1-4B26-4756-9584-A80C3956345D}"/>
              </a:ext>
            </a:extLst>
          </p:cNvPr>
          <p:cNvSpPr/>
          <p:nvPr/>
        </p:nvSpPr>
        <p:spPr>
          <a:xfrm rot="17263658">
            <a:off x="2493211"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2160FAD1-E1E2-4911-8354-75A1F2FAEAB9}"/>
              </a:ext>
            </a:extLst>
          </p:cNvPr>
          <p:cNvSpPr/>
          <p:nvPr/>
        </p:nvSpPr>
        <p:spPr>
          <a:xfrm rot="17263658">
            <a:off x="3045591"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770EADEA-6CF6-4DD2-A772-90E2145B0DF2}"/>
              </a:ext>
            </a:extLst>
          </p:cNvPr>
          <p:cNvSpPr/>
          <p:nvPr/>
        </p:nvSpPr>
        <p:spPr>
          <a:xfrm rot="17263658">
            <a:off x="2697634"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46740783-D185-439D-BE1D-7A7292B357A9}"/>
              </a:ext>
            </a:extLst>
          </p:cNvPr>
          <p:cNvSpPr/>
          <p:nvPr/>
        </p:nvSpPr>
        <p:spPr>
          <a:xfrm rot="17263658">
            <a:off x="2564295"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DEC3CFA3-A8F6-4DC8-A252-01C88D82784C}"/>
              </a:ext>
            </a:extLst>
          </p:cNvPr>
          <p:cNvSpPr/>
          <p:nvPr/>
        </p:nvSpPr>
        <p:spPr>
          <a:xfrm rot="17263658">
            <a:off x="3328720"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17" name="image.pdf" descr="image.pdf">
            <a:extLst>
              <a:ext uri="{FF2B5EF4-FFF2-40B4-BE49-F238E27FC236}">
                <a16:creationId xmlns:a16="http://schemas.microsoft.com/office/drawing/2014/main" id="{F7D5142F-4C15-4B32-93CD-A2E0D7BC9C72}"/>
              </a:ext>
            </a:extLst>
          </p:cNvPr>
          <p:cNvPicPr>
            <a:picLocks noChangeAspect="1"/>
          </p:cNvPicPr>
          <p:nvPr/>
        </p:nvPicPr>
        <p:blipFill>
          <a:blip r:embed="rId2"/>
          <a:stretch>
            <a:fillRect/>
          </a:stretch>
        </p:blipFill>
        <p:spPr>
          <a:xfrm>
            <a:off x="203200" y="2365361"/>
            <a:ext cx="538501" cy="632877"/>
          </a:xfrm>
          <a:prstGeom prst="rect">
            <a:avLst/>
          </a:prstGeom>
          <a:ln w="12700">
            <a:miter lim="400000"/>
          </a:ln>
        </p:spPr>
      </p:pic>
      <p:pic>
        <p:nvPicPr>
          <p:cNvPr id="18" name="image.pdf" descr="image.pdf">
            <a:extLst>
              <a:ext uri="{FF2B5EF4-FFF2-40B4-BE49-F238E27FC236}">
                <a16:creationId xmlns:a16="http://schemas.microsoft.com/office/drawing/2014/main" id="{BA907E57-FFBE-4693-A5CC-60D3379FE690}"/>
              </a:ext>
            </a:extLst>
          </p:cNvPr>
          <p:cNvPicPr>
            <a:picLocks noChangeAspect="1"/>
          </p:cNvPicPr>
          <p:nvPr/>
        </p:nvPicPr>
        <p:blipFill>
          <a:blip r:embed="rId3"/>
          <a:stretch>
            <a:fillRect/>
          </a:stretch>
        </p:blipFill>
        <p:spPr>
          <a:xfrm>
            <a:off x="4866498" y="5962762"/>
            <a:ext cx="488537" cy="535726"/>
          </a:xfrm>
          <a:prstGeom prst="rect">
            <a:avLst/>
          </a:prstGeom>
          <a:ln w="12700">
            <a:miter lim="400000"/>
          </a:ln>
        </p:spPr>
      </p:pic>
      <p:sp>
        <p:nvSpPr>
          <p:cNvPr id="19" name="Line">
            <a:extLst>
              <a:ext uri="{FF2B5EF4-FFF2-40B4-BE49-F238E27FC236}">
                <a16:creationId xmlns:a16="http://schemas.microsoft.com/office/drawing/2014/main" id="{F1CB03A8-C84A-4082-B3EE-8BBD42797390}"/>
              </a:ext>
            </a:extLst>
          </p:cNvPr>
          <p:cNvSpPr/>
          <p:nvPr/>
        </p:nvSpPr>
        <p:spPr>
          <a:xfrm flipV="1">
            <a:off x="3395339" y="2569125"/>
            <a:ext cx="1" cy="320007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21" name="Line">
            <a:extLst>
              <a:ext uri="{FF2B5EF4-FFF2-40B4-BE49-F238E27FC236}">
                <a16:creationId xmlns:a16="http://schemas.microsoft.com/office/drawing/2014/main" id="{CE16F8B3-190E-40FD-A588-DB247A3FFDEA}"/>
              </a:ext>
            </a:extLst>
          </p:cNvPr>
          <p:cNvSpPr/>
          <p:nvPr/>
        </p:nvSpPr>
        <p:spPr>
          <a:xfrm flipH="1">
            <a:off x="2545741" y="1880964"/>
            <a:ext cx="319" cy="3022258"/>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mc:AlternateContent xmlns:mc="http://schemas.openxmlformats.org/markup-compatibility/2006" xmlns:a14="http://schemas.microsoft.com/office/drawing/2010/main">
        <mc:Choice Requires="a14">
          <p:sp>
            <p:nvSpPr>
              <p:cNvPr id="22" name="Huge E!">
                <a:extLst>
                  <a:ext uri="{FF2B5EF4-FFF2-40B4-BE49-F238E27FC236}">
                    <a16:creationId xmlns:a16="http://schemas.microsoft.com/office/drawing/2014/main" id="{B13E15D1-9421-43C2-89C8-CC2CE7F09E04}"/>
                  </a:ext>
                </a:extLst>
              </p:cNvPr>
              <p:cNvSpPr txBox="1"/>
              <p:nvPr/>
            </p:nvSpPr>
            <p:spPr>
              <a:xfrm>
                <a:off x="3894524" y="2745740"/>
                <a:ext cx="1746854" cy="535725"/>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lvl1pPr defTabSz="914400">
                  <a:defRPr sz="2800">
                    <a:uFill>
                      <a:solidFill>
                        <a:srgbClr val="000000"/>
                      </a:solidFill>
                    </a:uFill>
                  </a:defRPr>
                </a:lvl1pPr>
              </a:lstStyle>
              <a:p>
                <a:r>
                  <a:rPr lang="en-US" dirty="0"/>
                  <a:t>Huge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𝑒</m:t>
                        </m:r>
                      </m:e>
                      <m:sub>
                        <m:r>
                          <a:rPr lang="en-US" b="0" i="1" dirty="0" smtClean="0">
                            <a:latin typeface="Cambria Math" panose="02040503050406030204" pitchFamily="18" charset="0"/>
                          </a:rPr>
                          <m:t>𝑖</m:t>
                        </m:r>
                      </m:sub>
                    </m:sSub>
                  </m:oMath>
                </a14:m>
                <a:r>
                  <a:rPr lang="en-US" dirty="0"/>
                  <a:t>!</a:t>
                </a:r>
                <a:endParaRPr dirty="0"/>
              </a:p>
            </p:txBody>
          </p:sp>
        </mc:Choice>
        <mc:Fallback xmlns="">
          <p:sp>
            <p:nvSpPr>
              <p:cNvPr id="22" name="Huge E!">
                <a:extLst>
                  <a:ext uri="{FF2B5EF4-FFF2-40B4-BE49-F238E27FC236}">
                    <a16:creationId xmlns:a16="http://schemas.microsoft.com/office/drawing/2014/main" id="{B13E15D1-9421-43C2-89C8-CC2CE7F09E04}"/>
                  </a:ext>
                </a:extLst>
              </p:cNvPr>
              <p:cNvSpPr txBox="1">
                <a:spLocks noRot="1" noChangeAspect="1" noMove="1" noResize="1" noEditPoints="1" noAdjustHandles="1" noChangeArrowheads="1" noChangeShapeType="1" noTextEdit="1"/>
              </p:cNvSpPr>
              <p:nvPr/>
            </p:nvSpPr>
            <p:spPr>
              <a:xfrm>
                <a:off x="3894524" y="2745740"/>
                <a:ext cx="1746854" cy="535725"/>
              </a:xfrm>
              <a:prstGeom prst="rect">
                <a:avLst/>
              </a:prstGeom>
              <a:blipFill>
                <a:blip r:embed="rId4"/>
                <a:stretch>
                  <a:fillRect l="-9790" t="-10227" b="-29545"/>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sp>
        <p:nvSpPr>
          <p:cNvPr id="24" name="Line">
            <a:extLst>
              <a:ext uri="{FF2B5EF4-FFF2-40B4-BE49-F238E27FC236}">
                <a16:creationId xmlns:a16="http://schemas.microsoft.com/office/drawing/2014/main" id="{B7EF9191-BCF9-4C3A-9C08-644F1472E2E1}"/>
              </a:ext>
            </a:extLst>
          </p:cNvPr>
          <p:cNvSpPr/>
          <p:nvPr/>
        </p:nvSpPr>
        <p:spPr>
          <a:xfrm flipH="1">
            <a:off x="5935130" y="3206580"/>
            <a:ext cx="5520285" cy="1624151"/>
          </a:xfrm>
          <a:prstGeom prst="line">
            <a:avLst/>
          </a:prstGeom>
          <a:ln w="38100">
            <a:solidFill>
              <a:srgbClr val="FF0000"/>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25" name="Line">
            <a:extLst>
              <a:ext uri="{FF2B5EF4-FFF2-40B4-BE49-F238E27FC236}">
                <a16:creationId xmlns:a16="http://schemas.microsoft.com/office/drawing/2014/main" id="{4CDDFB0B-561D-4C0A-8016-B4229E47BCA1}"/>
              </a:ext>
            </a:extLst>
          </p:cNvPr>
          <p:cNvSpPr/>
          <p:nvPr/>
        </p:nvSpPr>
        <p:spPr>
          <a:xfrm flipH="1">
            <a:off x="6392467"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26" name="Line">
            <a:extLst>
              <a:ext uri="{FF2B5EF4-FFF2-40B4-BE49-F238E27FC236}">
                <a16:creationId xmlns:a16="http://schemas.microsoft.com/office/drawing/2014/main" id="{83EB3D44-0AB0-4382-8745-394106527BBB}"/>
              </a:ext>
            </a:extLst>
          </p:cNvPr>
          <p:cNvSpPr/>
          <p:nvPr/>
        </p:nvSpPr>
        <p:spPr>
          <a:xfrm>
            <a:off x="6392467"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28" name="Circle">
            <a:extLst>
              <a:ext uri="{FF2B5EF4-FFF2-40B4-BE49-F238E27FC236}">
                <a16:creationId xmlns:a16="http://schemas.microsoft.com/office/drawing/2014/main" id="{E32A9D24-0213-43AB-8C3A-4019CEE15EF3}"/>
              </a:ext>
            </a:extLst>
          </p:cNvPr>
          <p:cNvSpPr/>
          <p:nvPr/>
        </p:nvSpPr>
        <p:spPr>
          <a:xfrm rot="17263658">
            <a:off x="9290374"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29" name="Circle">
            <a:extLst>
              <a:ext uri="{FF2B5EF4-FFF2-40B4-BE49-F238E27FC236}">
                <a16:creationId xmlns:a16="http://schemas.microsoft.com/office/drawing/2014/main" id="{8DC5C1E3-27CA-472E-A1D5-333E08272200}"/>
              </a:ext>
            </a:extLst>
          </p:cNvPr>
          <p:cNvSpPr/>
          <p:nvPr/>
        </p:nvSpPr>
        <p:spPr>
          <a:xfrm rot="17263658">
            <a:off x="9029451"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0" name="Circle">
            <a:extLst>
              <a:ext uri="{FF2B5EF4-FFF2-40B4-BE49-F238E27FC236}">
                <a16:creationId xmlns:a16="http://schemas.microsoft.com/office/drawing/2014/main" id="{9B714151-B380-4542-B9A8-8E6FC116E213}"/>
              </a:ext>
            </a:extLst>
          </p:cNvPr>
          <p:cNvSpPr/>
          <p:nvPr/>
        </p:nvSpPr>
        <p:spPr>
          <a:xfrm rot="17263658">
            <a:off x="9151585"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1" name="Circle">
            <a:extLst>
              <a:ext uri="{FF2B5EF4-FFF2-40B4-BE49-F238E27FC236}">
                <a16:creationId xmlns:a16="http://schemas.microsoft.com/office/drawing/2014/main" id="{806AE650-583C-456D-BC20-F57D717F4D9F}"/>
              </a:ext>
            </a:extLst>
          </p:cNvPr>
          <p:cNvSpPr/>
          <p:nvPr/>
        </p:nvSpPr>
        <p:spPr>
          <a:xfrm rot="17263658">
            <a:off x="8416004"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2" name="Circle">
            <a:extLst>
              <a:ext uri="{FF2B5EF4-FFF2-40B4-BE49-F238E27FC236}">
                <a16:creationId xmlns:a16="http://schemas.microsoft.com/office/drawing/2014/main" id="{0C147035-0B66-4C6F-B89F-5F43F39820B6}"/>
              </a:ext>
            </a:extLst>
          </p:cNvPr>
          <p:cNvSpPr/>
          <p:nvPr/>
        </p:nvSpPr>
        <p:spPr>
          <a:xfrm rot="17263658">
            <a:off x="8968384"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3" name="Circle">
            <a:extLst>
              <a:ext uri="{FF2B5EF4-FFF2-40B4-BE49-F238E27FC236}">
                <a16:creationId xmlns:a16="http://schemas.microsoft.com/office/drawing/2014/main" id="{139A6DE7-9949-4FC3-A102-8F5B26E59009}"/>
              </a:ext>
            </a:extLst>
          </p:cNvPr>
          <p:cNvSpPr/>
          <p:nvPr/>
        </p:nvSpPr>
        <p:spPr>
          <a:xfrm rot="17263658">
            <a:off x="8620427"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4" name="Circle">
            <a:extLst>
              <a:ext uri="{FF2B5EF4-FFF2-40B4-BE49-F238E27FC236}">
                <a16:creationId xmlns:a16="http://schemas.microsoft.com/office/drawing/2014/main" id="{A2D78518-7F56-4B28-82CA-73739A9371E6}"/>
              </a:ext>
            </a:extLst>
          </p:cNvPr>
          <p:cNvSpPr/>
          <p:nvPr/>
        </p:nvSpPr>
        <p:spPr>
          <a:xfrm rot="17263658">
            <a:off x="8487088"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5" name="Circle">
            <a:extLst>
              <a:ext uri="{FF2B5EF4-FFF2-40B4-BE49-F238E27FC236}">
                <a16:creationId xmlns:a16="http://schemas.microsoft.com/office/drawing/2014/main" id="{59500C8A-EB16-4509-B2DF-22F78364C746}"/>
              </a:ext>
            </a:extLst>
          </p:cNvPr>
          <p:cNvSpPr/>
          <p:nvPr/>
        </p:nvSpPr>
        <p:spPr>
          <a:xfrm rot="17263658">
            <a:off x="9251513"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36" name="image.pdf" descr="image.pdf">
            <a:extLst>
              <a:ext uri="{FF2B5EF4-FFF2-40B4-BE49-F238E27FC236}">
                <a16:creationId xmlns:a16="http://schemas.microsoft.com/office/drawing/2014/main" id="{E34B86E1-C651-47CE-A7D1-74DC59DE5879}"/>
              </a:ext>
            </a:extLst>
          </p:cNvPr>
          <p:cNvPicPr>
            <a:picLocks noChangeAspect="1"/>
          </p:cNvPicPr>
          <p:nvPr/>
        </p:nvPicPr>
        <p:blipFill>
          <a:blip r:embed="rId2"/>
          <a:stretch>
            <a:fillRect/>
          </a:stretch>
        </p:blipFill>
        <p:spPr>
          <a:xfrm>
            <a:off x="6125993" y="2365361"/>
            <a:ext cx="538501" cy="632877"/>
          </a:xfrm>
          <a:prstGeom prst="rect">
            <a:avLst/>
          </a:prstGeom>
          <a:ln w="12700">
            <a:miter lim="400000"/>
          </a:ln>
        </p:spPr>
      </p:pic>
      <p:pic>
        <p:nvPicPr>
          <p:cNvPr id="37" name="image.pdf" descr="image.pdf">
            <a:extLst>
              <a:ext uri="{FF2B5EF4-FFF2-40B4-BE49-F238E27FC236}">
                <a16:creationId xmlns:a16="http://schemas.microsoft.com/office/drawing/2014/main" id="{0D55239A-28C3-4886-A2B1-5D43F52F6618}"/>
              </a:ext>
            </a:extLst>
          </p:cNvPr>
          <p:cNvPicPr>
            <a:picLocks noChangeAspect="1"/>
          </p:cNvPicPr>
          <p:nvPr/>
        </p:nvPicPr>
        <p:blipFill>
          <a:blip r:embed="rId3"/>
          <a:stretch>
            <a:fillRect/>
          </a:stretch>
        </p:blipFill>
        <p:spPr>
          <a:xfrm>
            <a:off x="10789291" y="5962762"/>
            <a:ext cx="488537" cy="535726"/>
          </a:xfrm>
          <a:prstGeom prst="rect">
            <a:avLst/>
          </a:prstGeom>
          <a:ln w="12700">
            <a:miter lim="400000"/>
          </a:ln>
        </p:spPr>
      </p:pic>
      <p:sp>
        <p:nvSpPr>
          <p:cNvPr id="38" name="Line">
            <a:extLst>
              <a:ext uri="{FF2B5EF4-FFF2-40B4-BE49-F238E27FC236}">
                <a16:creationId xmlns:a16="http://schemas.microsoft.com/office/drawing/2014/main" id="{34EC1671-C115-4E9D-920A-4F56CC2B825B}"/>
              </a:ext>
            </a:extLst>
          </p:cNvPr>
          <p:cNvSpPr/>
          <p:nvPr/>
        </p:nvSpPr>
        <p:spPr>
          <a:xfrm flipH="1" flipV="1">
            <a:off x="9318133" y="2569124"/>
            <a:ext cx="7364" cy="123266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39" name="Line">
            <a:extLst>
              <a:ext uri="{FF2B5EF4-FFF2-40B4-BE49-F238E27FC236}">
                <a16:creationId xmlns:a16="http://schemas.microsoft.com/office/drawing/2014/main" id="{97921CC6-3B4F-4131-88ED-F4EA36A0FA87}"/>
              </a:ext>
            </a:extLst>
          </p:cNvPr>
          <p:cNvSpPr/>
          <p:nvPr/>
        </p:nvSpPr>
        <p:spPr>
          <a:xfrm flipH="1">
            <a:off x="8468534" y="4155738"/>
            <a:ext cx="0" cy="74748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42" name="Arrow: Right 41">
            <a:extLst>
              <a:ext uri="{FF2B5EF4-FFF2-40B4-BE49-F238E27FC236}">
                <a16:creationId xmlns:a16="http://schemas.microsoft.com/office/drawing/2014/main" id="{2116095D-04C9-492F-88C0-DC2053B96F22}"/>
              </a:ext>
            </a:extLst>
          </p:cNvPr>
          <p:cNvSpPr/>
          <p:nvPr/>
        </p:nvSpPr>
        <p:spPr>
          <a:xfrm>
            <a:off x="4886410" y="3912861"/>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D16219AA-0E10-414B-A17A-83C9692A67D3}"/>
              </a:ext>
            </a:extLst>
          </p:cNvPr>
          <p:cNvCxnSpPr>
            <a:cxnSpLocks/>
            <a:stCxn id="22" idx="2"/>
          </p:cNvCxnSpPr>
          <p:nvPr/>
        </p:nvCxnSpPr>
        <p:spPr>
          <a:xfrm flipH="1">
            <a:off x="3517943" y="3281465"/>
            <a:ext cx="1250008" cy="87427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063FB7-4EC0-4426-B7A9-8D3F860DB1EB}"/>
              </a:ext>
            </a:extLst>
          </p:cNvPr>
          <p:cNvCxnSpPr>
            <a:cxnSpLocks/>
          </p:cNvCxnSpPr>
          <p:nvPr/>
        </p:nvCxnSpPr>
        <p:spPr>
          <a:xfrm flipH="1">
            <a:off x="2701176" y="3300754"/>
            <a:ext cx="2066775" cy="71790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55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658B-71B8-4079-B571-C12C53069397}"/>
              </a:ext>
            </a:extLst>
          </p:cNvPr>
          <p:cNvSpPr>
            <a:spLocks noGrp="1"/>
          </p:cNvSpPr>
          <p:nvPr>
            <p:ph type="title"/>
          </p:nvPr>
        </p:nvSpPr>
        <p:spPr/>
        <p:txBody>
          <a:bodyPr/>
          <a:lstStyle/>
          <a:p>
            <a:r>
              <a:rPr lang="en-US" dirty="0"/>
              <a:t>Problem 1: fitting vertical data</a:t>
            </a:r>
          </a:p>
        </p:txBody>
      </p:sp>
      <p:sp>
        <p:nvSpPr>
          <p:cNvPr id="3" name="Content Placeholder 2">
            <a:extLst>
              <a:ext uri="{FF2B5EF4-FFF2-40B4-BE49-F238E27FC236}">
                <a16:creationId xmlns:a16="http://schemas.microsoft.com/office/drawing/2014/main" id="{FEA3943B-5A1F-4BAC-B715-A4B6BC120760}"/>
              </a:ext>
            </a:extLst>
          </p:cNvPr>
          <p:cNvSpPr>
            <a:spLocks noGrp="1"/>
          </p:cNvSpPr>
          <p:nvPr>
            <p:ph idx="1"/>
          </p:nvPr>
        </p:nvSpPr>
        <p:spPr/>
        <p:txBody>
          <a:bodyPr/>
          <a:lstStyle/>
          <a:p>
            <a:r>
              <a:rPr lang="en-US" dirty="0"/>
              <a:t>One possible solution is making all errors weigh the same (and not squared). This will make the far points have the same impact on error as closer points. One such error </a:t>
            </a:r>
            <a:r>
              <a:rPr lang="en-US" b="1" dirty="0"/>
              <a:t>MAE</a:t>
            </a:r>
            <a:r>
              <a:rPr lang="en-US" dirty="0"/>
              <a:t> (mean absolute error, also known as </a:t>
            </a:r>
            <a:r>
              <a:rPr lang="en-US" b="1" dirty="0"/>
              <a:t>L1 loss</a:t>
            </a:r>
            <a:r>
              <a:rPr lang="en-US" dirty="0"/>
              <a:t>) instead of MSE. </a:t>
            </a:r>
          </a:p>
          <a:p>
            <a:endParaRPr lang="en-US" dirty="0"/>
          </a:p>
          <a:p>
            <a:endParaRPr lang="en-US" dirty="0"/>
          </a:p>
          <a:p>
            <a:pPr lvl="1"/>
            <a:r>
              <a:rPr lang="en-US" dirty="0"/>
              <a:t>The derivation of MAE is out of the class scope, but some details can be found </a:t>
            </a:r>
            <a:r>
              <a:rPr lang="en-US" dirty="0">
                <a:hlinkClick r:id="rId3"/>
              </a:rPr>
              <a:t>here</a:t>
            </a:r>
            <a:r>
              <a:rPr lang="en-US" dirty="0"/>
              <a:t>.</a:t>
            </a:r>
          </a:p>
          <a:p>
            <a:r>
              <a:rPr lang="en-US" dirty="0"/>
              <a:t>Another possible solution is computing the error distance of each point in a different way- one that takes into account the y data as well. One such algorithm is </a:t>
            </a:r>
            <a:r>
              <a:rPr lang="en-US" b="1" dirty="0"/>
              <a:t>total least squares.</a:t>
            </a:r>
          </a:p>
          <a:p>
            <a:endParaRPr lang="en-US" dirty="0"/>
          </a:p>
        </p:txBody>
      </p:sp>
      <p:pic>
        <p:nvPicPr>
          <p:cNvPr id="5126" name="Picture 6">
            <a:extLst>
              <a:ext uri="{FF2B5EF4-FFF2-40B4-BE49-F238E27FC236}">
                <a16:creationId xmlns:a16="http://schemas.microsoft.com/office/drawing/2014/main" id="{8A8491D4-82C6-4283-BEAC-084BD70C9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922" y="2398853"/>
            <a:ext cx="4537035" cy="112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46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Least squares</a:t>
            </a:r>
          </a:p>
          <a:p>
            <a:r>
              <a:rPr lang="en-US" b="1" dirty="0"/>
              <a:t>Total least squares</a:t>
            </a:r>
          </a:p>
          <a:p>
            <a:r>
              <a:rPr lang="en-US" dirty="0"/>
              <a:t>RANSAC</a:t>
            </a:r>
          </a:p>
        </p:txBody>
      </p:sp>
    </p:spTree>
    <p:extLst>
      <p:ext uri="{BB962C8B-B14F-4D97-AF65-F5344CB8AC3E}">
        <p14:creationId xmlns:p14="http://schemas.microsoft.com/office/powerpoint/2010/main" val="3797472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74D2-AF27-4235-8765-BD7748A4DF07}"/>
              </a:ext>
            </a:extLst>
          </p:cNvPr>
          <p:cNvSpPr>
            <a:spLocks noGrp="1"/>
          </p:cNvSpPr>
          <p:nvPr>
            <p:ph type="title"/>
          </p:nvPr>
        </p:nvSpPr>
        <p:spPr/>
        <p:txBody>
          <a:bodyPr/>
          <a:lstStyle/>
          <a:p>
            <a:r>
              <a:rPr lang="en-US" dirty="0"/>
              <a:t>Line fitting- total least squares</a:t>
            </a:r>
          </a:p>
        </p:txBody>
      </p:sp>
      <p:sp>
        <p:nvSpPr>
          <p:cNvPr id="3" name="Content Placeholder 2">
            <a:extLst>
              <a:ext uri="{FF2B5EF4-FFF2-40B4-BE49-F238E27FC236}">
                <a16:creationId xmlns:a16="http://schemas.microsoft.com/office/drawing/2014/main" id="{29D4DE3A-95A3-456F-8254-5128D6FAF31B}"/>
              </a:ext>
            </a:extLst>
          </p:cNvPr>
          <p:cNvSpPr>
            <a:spLocks noGrp="1"/>
          </p:cNvSpPr>
          <p:nvPr>
            <p:ph idx="1"/>
          </p:nvPr>
        </p:nvSpPr>
        <p:spPr/>
        <p:txBody>
          <a:bodyPr/>
          <a:lstStyle/>
          <a:p>
            <a:endParaRPr lang="en-US" dirty="0"/>
          </a:p>
        </p:txBody>
      </p:sp>
      <p:grpSp>
        <p:nvGrpSpPr>
          <p:cNvPr id="4" name="Group 3">
            <a:extLst>
              <a:ext uri="{FF2B5EF4-FFF2-40B4-BE49-F238E27FC236}">
                <a16:creationId xmlns:a16="http://schemas.microsoft.com/office/drawing/2014/main" id="{5B8B7E1E-7702-4C00-8244-1A6B4A8D814C}"/>
              </a:ext>
            </a:extLst>
          </p:cNvPr>
          <p:cNvGrpSpPr/>
          <p:nvPr/>
        </p:nvGrpSpPr>
        <p:grpSpPr>
          <a:xfrm>
            <a:off x="162026" y="1886674"/>
            <a:ext cx="11867947" cy="3978968"/>
            <a:chOff x="751165" y="3231968"/>
            <a:chExt cx="11883521" cy="4022635"/>
          </a:xfrm>
        </p:grpSpPr>
        <p:pic>
          <p:nvPicPr>
            <p:cNvPr id="5" name="image.png" descr="image.png">
              <a:extLst>
                <a:ext uri="{FF2B5EF4-FFF2-40B4-BE49-F238E27FC236}">
                  <a16:creationId xmlns:a16="http://schemas.microsoft.com/office/drawing/2014/main" id="{4B9B7C53-DB22-43AC-956E-DC9273F2274D}"/>
                </a:ext>
              </a:extLst>
            </p:cNvPr>
            <p:cNvPicPr>
              <a:picLocks noChangeAspect="1"/>
            </p:cNvPicPr>
            <p:nvPr/>
          </p:nvPicPr>
          <p:blipFill>
            <a:blip r:embed="rId2"/>
            <a:stretch>
              <a:fillRect/>
            </a:stretch>
          </p:blipFill>
          <p:spPr>
            <a:xfrm>
              <a:off x="6883451" y="3231968"/>
              <a:ext cx="5751235" cy="4022635"/>
            </a:xfrm>
            <a:prstGeom prst="rect">
              <a:avLst/>
            </a:prstGeom>
            <a:ln w="12700">
              <a:miter lim="400000"/>
            </a:ln>
          </p:spPr>
        </p:pic>
        <p:pic>
          <p:nvPicPr>
            <p:cNvPr id="6" name="image.png" descr="image.png">
              <a:extLst>
                <a:ext uri="{FF2B5EF4-FFF2-40B4-BE49-F238E27FC236}">
                  <a16:creationId xmlns:a16="http://schemas.microsoft.com/office/drawing/2014/main" id="{427D6B79-57E8-4922-9A15-D03F41640E13}"/>
                </a:ext>
              </a:extLst>
            </p:cNvPr>
            <p:cNvPicPr>
              <a:picLocks noChangeAspect="1"/>
            </p:cNvPicPr>
            <p:nvPr/>
          </p:nvPicPr>
          <p:blipFill>
            <a:blip r:embed="rId3"/>
            <a:stretch>
              <a:fillRect/>
            </a:stretch>
          </p:blipFill>
          <p:spPr>
            <a:xfrm>
              <a:off x="751165" y="3231968"/>
              <a:ext cx="5751235" cy="4022635"/>
            </a:xfrm>
            <a:prstGeom prst="rect">
              <a:avLst/>
            </a:prstGeom>
            <a:ln w="12700">
              <a:miter lim="400000"/>
            </a:ln>
          </p:spPr>
        </p:pic>
      </p:grpSp>
      <p:sp>
        <p:nvSpPr>
          <p:cNvPr id="7" name="Arrow: Right 6">
            <a:extLst>
              <a:ext uri="{FF2B5EF4-FFF2-40B4-BE49-F238E27FC236}">
                <a16:creationId xmlns:a16="http://schemas.microsoft.com/office/drawing/2014/main" id="{CE5B6E8D-8D91-40AD-BDFF-09B34DC3B706}"/>
              </a:ext>
            </a:extLst>
          </p:cNvPr>
          <p:cNvSpPr/>
          <p:nvPr/>
        </p:nvSpPr>
        <p:spPr>
          <a:xfrm>
            <a:off x="5208608" y="3229337"/>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532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2778370"/>
            <a:ext cx="12139995" cy="4079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1828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C5AE-0636-4F97-8EFC-C7B0DCFA7FA4}"/>
              </a:ext>
            </a:extLst>
          </p:cNvPr>
          <p:cNvSpPr>
            <a:spLocks noGrp="1"/>
          </p:cNvSpPr>
          <p:nvPr>
            <p:ph type="title"/>
          </p:nvPr>
        </p:nvSpPr>
        <p:spPr/>
        <p:txBody>
          <a:bodyPr/>
          <a:lstStyle/>
          <a:p>
            <a:r>
              <a:rPr lang="en-US" dirty="0"/>
              <a:t>Some motivation</a:t>
            </a:r>
          </a:p>
        </p:txBody>
      </p:sp>
      <p:pic>
        <p:nvPicPr>
          <p:cNvPr id="6" name="Picture 6" descr="Related image">
            <a:extLst>
              <a:ext uri="{FF2B5EF4-FFF2-40B4-BE49-F238E27FC236}">
                <a16:creationId xmlns:a16="http://schemas.microsoft.com/office/drawing/2014/main" id="{5E8FE9DC-FA60-4C29-9B5F-722CAB1F2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088" y="3833360"/>
            <a:ext cx="3821159" cy="23725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E78B711D-8A9A-4B89-A57A-C4F58AE9D5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7126" y="3729395"/>
            <a:ext cx="3740659" cy="2511527"/>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descr="Image">
            <a:extLst>
              <a:ext uri="{FF2B5EF4-FFF2-40B4-BE49-F238E27FC236}">
                <a16:creationId xmlns:a16="http://schemas.microsoft.com/office/drawing/2014/main" id="{65B270FC-7098-411E-B66F-0E22D31BFD3E}"/>
              </a:ext>
            </a:extLst>
          </p:cNvPr>
          <p:cNvPicPr>
            <a:picLocks noChangeAspect="1"/>
          </p:cNvPicPr>
          <p:nvPr/>
        </p:nvPicPr>
        <p:blipFill>
          <a:blip r:embed="rId4"/>
          <a:srcRect r="12541"/>
          <a:stretch>
            <a:fillRect/>
          </a:stretch>
        </p:blipFill>
        <p:spPr>
          <a:xfrm>
            <a:off x="1016253" y="782839"/>
            <a:ext cx="3730338" cy="2372544"/>
          </a:xfrm>
          <a:prstGeom prst="rect">
            <a:avLst/>
          </a:prstGeom>
          <a:ln w="12700">
            <a:miter lim="400000"/>
          </a:ln>
        </p:spPr>
      </p:pic>
      <p:pic>
        <p:nvPicPr>
          <p:cNvPr id="12" name="Image" descr="Image">
            <a:extLst>
              <a:ext uri="{FF2B5EF4-FFF2-40B4-BE49-F238E27FC236}">
                <a16:creationId xmlns:a16="http://schemas.microsoft.com/office/drawing/2014/main" id="{0B4213A5-974E-4CDE-8BD2-F50E6D48EDE1}"/>
              </a:ext>
            </a:extLst>
          </p:cNvPr>
          <p:cNvPicPr>
            <a:picLocks noChangeAspect="1"/>
          </p:cNvPicPr>
          <p:nvPr/>
        </p:nvPicPr>
        <p:blipFill>
          <a:blip r:embed="rId5"/>
          <a:stretch>
            <a:fillRect/>
          </a:stretch>
        </p:blipFill>
        <p:spPr>
          <a:xfrm>
            <a:off x="5529660" y="787432"/>
            <a:ext cx="2606235" cy="2367951"/>
          </a:xfrm>
          <a:prstGeom prst="rect">
            <a:avLst/>
          </a:prstGeom>
          <a:ln w="12700">
            <a:miter lim="400000"/>
          </a:ln>
        </p:spPr>
      </p:pic>
      <p:sp>
        <p:nvSpPr>
          <p:cNvPr id="13" name="tissue engineering…">
            <a:extLst>
              <a:ext uri="{FF2B5EF4-FFF2-40B4-BE49-F238E27FC236}">
                <a16:creationId xmlns:a16="http://schemas.microsoft.com/office/drawing/2014/main" id="{9306F4D6-2A02-44E3-809B-C871305B1EF9}"/>
              </a:ext>
            </a:extLst>
          </p:cNvPr>
          <p:cNvSpPr txBox="1"/>
          <p:nvPr/>
        </p:nvSpPr>
        <p:spPr>
          <a:xfrm>
            <a:off x="5628412" y="3180815"/>
            <a:ext cx="2375330"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Bio-medical engineering</a:t>
            </a:r>
            <a:endParaRPr dirty="0"/>
          </a:p>
          <a:p>
            <a:pPr algn="ctr">
              <a:defRPr sz="1800"/>
            </a:pPr>
            <a:r>
              <a:rPr dirty="0"/>
              <a:t>(blood vessel counting)</a:t>
            </a:r>
          </a:p>
        </p:txBody>
      </p:sp>
      <p:pic>
        <p:nvPicPr>
          <p:cNvPr id="14" name="Image" descr="Image">
            <a:extLst>
              <a:ext uri="{FF2B5EF4-FFF2-40B4-BE49-F238E27FC236}">
                <a16:creationId xmlns:a16="http://schemas.microsoft.com/office/drawing/2014/main" id="{96440D4B-8FF6-462F-8246-5D74B5856670}"/>
              </a:ext>
            </a:extLst>
          </p:cNvPr>
          <p:cNvPicPr>
            <a:picLocks noChangeAspect="1"/>
          </p:cNvPicPr>
          <p:nvPr/>
        </p:nvPicPr>
        <p:blipFill>
          <a:blip r:embed="rId6"/>
          <a:srcRect l="36728" t="2362" r="31745" b="62926"/>
          <a:stretch>
            <a:fillRect/>
          </a:stretch>
        </p:blipFill>
        <p:spPr>
          <a:xfrm>
            <a:off x="8820971" y="793008"/>
            <a:ext cx="2319599" cy="2362375"/>
          </a:xfrm>
          <a:prstGeom prst="rect">
            <a:avLst/>
          </a:prstGeom>
          <a:ln w="12700">
            <a:miter lim="400000"/>
          </a:ln>
        </p:spPr>
      </p:pic>
      <p:sp>
        <p:nvSpPr>
          <p:cNvPr id="15" name="behavioral genetics…">
            <a:extLst>
              <a:ext uri="{FF2B5EF4-FFF2-40B4-BE49-F238E27FC236}">
                <a16:creationId xmlns:a16="http://schemas.microsoft.com/office/drawing/2014/main" id="{85F1AF0C-3FE9-474A-A00B-114F29F79503}"/>
              </a:ext>
            </a:extLst>
          </p:cNvPr>
          <p:cNvSpPr txBox="1"/>
          <p:nvPr/>
        </p:nvSpPr>
        <p:spPr>
          <a:xfrm>
            <a:off x="8820971" y="3180815"/>
            <a:ext cx="2170915"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Biology</a:t>
            </a:r>
            <a:endParaRPr dirty="0"/>
          </a:p>
          <a:p>
            <a:pPr algn="ctr">
              <a:defRPr sz="1800"/>
            </a:pPr>
            <a:r>
              <a:rPr dirty="0"/>
              <a:t>(earthworm contours)</a:t>
            </a:r>
          </a:p>
        </p:txBody>
      </p:sp>
      <p:sp>
        <p:nvSpPr>
          <p:cNvPr id="16" name="Autonomous Vehicles…">
            <a:extLst>
              <a:ext uri="{FF2B5EF4-FFF2-40B4-BE49-F238E27FC236}">
                <a16:creationId xmlns:a16="http://schemas.microsoft.com/office/drawing/2014/main" id="{733ECCFC-DF54-48CE-B960-0F7982F177D5}"/>
              </a:ext>
            </a:extLst>
          </p:cNvPr>
          <p:cNvSpPr txBox="1"/>
          <p:nvPr/>
        </p:nvSpPr>
        <p:spPr>
          <a:xfrm>
            <a:off x="1883249" y="3167455"/>
            <a:ext cx="2134302"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dirty="0"/>
              <a:t>Autonomous Vehicles</a:t>
            </a:r>
          </a:p>
          <a:p>
            <a:pPr algn="ctr">
              <a:defRPr sz="1800"/>
            </a:pPr>
            <a:r>
              <a:rPr dirty="0"/>
              <a:t>(lane line detection)</a:t>
            </a:r>
          </a:p>
        </p:txBody>
      </p:sp>
      <p:sp>
        <p:nvSpPr>
          <p:cNvPr id="18" name="Autonomous Vehicles…">
            <a:extLst>
              <a:ext uri="{FF2B5EF4-FFF2-40B4-BE49-F238E27FC236}">
                <a16:creationId xmlns:a16="http://schemas.microsoft.com/office/drawing/2014/main" id="{8C2A7F6D-FC70-45B7-A94A-EC2C8404158D}"/>
              </a:ext>
            </a:extLst>
          </p:cNvPr>
          <p:cNvSpPr txBox="1"/>
          <p:nvPr/>
        </p:nvSpPr>
        <p:spPr>
          <a:xfrm>
            <a:off x="6568352" y="6158344"/>
            <a:ext cx="3978205"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Psychology/ Human computer interaction</a:t>
            </a:r>
            <a:endParaRPr dirty="0"/>
          </a:p>
          <a:p>
            <a:pPr algn="ctr">
              <a:defRPr sz="1800"/>
            </a:pPr>
            <a:r>
              <a:rPr dirty="0"/>
              <a:t>(</a:t>
            </a:r>
            <a:r>
              <a:rPr lang="en-US" dirty="0"/>
              <a:t>eye tracking</a:t>
            </a:r>
            <a:r>
              <a:rPr dirty="0"/>
              <a:t>)</a:t>
            </a:r>
          </a:p>
        </p:txBody>
      </p:sp>
      <p:sp>
        <p:nvSpPr>
          <p:cNvPr id="23" name="Autonomous Vehicles…">
            <a:extLst>
              <a:ext uri="{FF2B5EF4-FFF2-40B4-BE49-F238E27FC236}">
                <a16:creationId xmlns:a16="http://schemas.microsoft.com/office/drawing/2014/main" id="{5D717E34-5252-44AB-989B-E20AB0DD86A5}"/>
              </a:ext>
            </a:extLst>
          </p:cNvPr>
          <p:cNvSpPr txBox="1"/>
          <p:nvPr/>
        </p:nvSpPr>
        <p:spPr>
          <a:xfrm>
            <a:off x="1824387" y="6200044"/>
            <a:ext cx="2193164"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Robotics</a:t>
            </a:r>
            <a:endParaRPr dirty="0"/>
          </a:p>
          <a:p>
            <a:pPr algn="ctr">
              <a:defRPr sz="1800"/>
            </a:pPr>
            <a:r>
              <a:rPr dirty="0"/>
              <a:t>(</a:t>
            </a:r>
            <a:r>
              <a:rPr lang="en-US" dirty="0"/>
              <a:t>scene understanding</a:t>
            </a:r>
            <a:r>
              <a:rPr dirty="0"/>
              <a:t>)</a:t>
            </a:r>
          </a:p>
        </p:txBody>
      </p:sp>
    </p:spTree>
    <p:extLst>
      <p:ext uri="{BB962C8B-B14F-4D97-AF65-F5344CB8AC3E}">
        <p14:creationId xmlns:p14="http://schemas.microsoft.com/office/powerpoint/2010/main" val="615295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3739662"/>
            <a:ext cx="12191999" cy="3118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0786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 fitting-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a:xfrm>
                <a:off x="203200" y="762000"/>
                <a:ext cx="11785600" cy="5544207"/>
              </a:xfrm>
            </p:spPr>
            <p:txBody>
              <a:bodyPr>
                <a:normAutofit/>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a:p>
                <a:endParaRPr lang="en-US" dirty="0"/>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xfrm>
                <a:off x="203200" y="762000"/>
                <a:ext cx="11785600" cy="5544207"/>
              </a:xfrm>
              <a:blipFill>
                <a:blip r:embed="rId3"/>
                <a:stretch>
                  <a:fillRect l="-931" t="-990"/>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137451" y="4669661"/>
            <a:ext cx="2915585" cy="2019782"/>
          </a:xfrm>
          <a:prstGeom prst="rect">
            <a:avLst/>
          </a:prstGeom>
          <a:ln w="12700">
            <a:miter lim="400000"/>
          </a:ln>
        </p:spPr>
      </p:pic>
      <p:sp>
        <p:nvSpPr>
          <p:cNvPr id="8" name="Rectangle 7">
            <a:extLst>
              <a:ext uri="{FF2B5EF4-FFF2-40B4-BE49-F238E27FC236}">
                <a16:creationId xmlns:a16="http://schemas.microsoft.com/office/drawing/2014/main" id="{FAEDEE31-1DED-4749-85DA-CDC1E43D2419}"/>
              </a:ext>
            </a:extLst>
          </p:cNvPr>
          <p:cNvSpPr/>
          <p:nvPr/>
        </p:nvSpPr>
        <p:spPr>
          <a:xfrm>
            <a:off x="683172" y="4846110"/>
            <a:ext cx="923871"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817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98236-1E45-47BF-9512-580D81243403}"/>
              </a:ext>
            </a:extLst>
          </p:cNvPr>
          <p:cNvSpPr>
            <a:spLocks noGrp="1"/>
          </p:cNvSpPr>
          <p:nvPr>
            <p:ph type="title"/>
          </p:nvPr>
        </p:nvSpPr>
        <p:spPr/>
        <p:txBody>
          <a:bodyPr/>
          <a:lstStyle/>
          <a:p>
            <a:r>
              <a:rPr lang="en-US" dirty="0"/>
              <a:t>Line fitting- TLS</a:t>
            </a:r>
          </a:p>
        </p:txBody>
      </p:sp>
      <p:sp>
        <p:nvSpPr>
          <p:cNvPr id="3" name="Content Placeholder 2">
            <a:extLst>
              <a:ext uri="{FF2B5EF4-FFF2-40B4-BE49-F238E27FC236}">
                <a16:creationId xmlns:a16="http://schemas.microsoft.com/office/drawing/2014/main" id="{1CC22A63-2B92-4324-A836-4A5E25E2E28A}"/>
              </a:ext>
            </a:extLst>
          </p:cNvPr>
          <p:cNvSpPr>
            <a:spLocks noGrp="1"/>
          </p:cNvSpPr>
          <p:nvPr>
            <p:ph idx="1"/>
          </p:nvPr>
        </p:nvSpPr>
        <p:spPr/>
        <p:txBody>
          <a:bodyPr/>
          <a:lstStyle/>
          <a:p>
            <a:r>
              <a:rPr lang="en-US" dirty="0"/>
              <a:t>The error to be minimized:</a:t>
            </a:r>
          </a:p>
          <a:p>
            <a:endParaRPr lang="en-US" dirty="0"/>
          </a:p>
          <a:p>
            <a:endParaRPr lang="en-US" dirty="0"/>
          </a:p>
          <a:p>
            <a:endParaRPr lang="en-US" dirty="0"/>
          </a:p>
          <a:p>
            <a:r>
              <a:rPr lang="en-US" b="1" dirty="0"/>
              <a:t>Notice that this is no longer the L2 error.</a:t>
            </a:r>
          </a:p>
          <a:p>
            <a:pPr lvl="1"/>
            <a:r>
              <a:rPr lang="en-US" dirty="0"/>
              <a:t> we do not calculate the mean of the distance from each point to the predicted regression model.</a:t>
            </a:r>
            <a:endParaRPr lang="en-US" b="1" dirty="0"/>
          </a:p>
          <a:p>
            <a:endParaRPr lang="en-US" dirty="0"/>
          </a:p>
        </p:txBody>
      </p:sp>
      <p:pic>
        <p:nvPicPr>
          <p:cNvPr id="5" name="Picture 8">
            <a:extLst>
              <a:ext uri="{FF2B5EF4-FFF2-40B4-BE49-F238E27FC236}">
                <a16:creationId xmlns:a16="http://schemas.microsoft.com/office/drawing/2014/main" id="{27414890-7E28-4716-9054-CC9B0E4FB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37" y="1354545"/>
            <a:ext cx="84391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067413F-1F99-4160-B1B4-1EB5B148D979}"/>
              </a:ext>
            </a:extLst>
          </p:cNvPr>
          <p:cNvSpPr/>
          <p:nvPr/>
        </p:nvSpPr>
        <p:spPr>
          <a:xfrm>
            <a:off x="830317" y="1892703"/>
            <a:ext cx="923871"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png" descr="image.png">
            <a:extLst>
              <a:ext uri="{FF2B5EF4-FFF2-40B4-BE49-F238E27FC236}">
                <a16:creationId xmlns:a16="http://schemas.microsoft.com/office/drawing/2014/main" id="{22F18949-8AF1-42E9-9548-6117AA5B6785}"/>
              </a:ext>
            </a:extLst>
          </p:cNvPr>
          <p:cNvPicPr>
            <a:picLocks noChangeAspect="1"/>
          </p:cNvPicPr>
          <p:nvPr/>
        </p:nvPicPr>
        <p:blipFill>
          <a:blip r:embed="rId3"/>
          <a:stretch>
            <a:fillRect/>
          </a:stretch>
        </p:blipFill>
        <p:spPr>
          <a:xfrm>
            <a:off x="9137451" y="4669661"/>
            <a:ext cx="2915585" cy="2019782"/>
          </a:xfrm>
          <a:prstGeom prst="rect">
            <a:avLst/>
          </a:prstGeom>
          <a:ln w="12700">
            <a:miter lim="400000"/>
          </a:ln>
        </p:spPr>
      </p:pic>
    </p:spTree>
    <p:extLst>
      <p:ext uri="{BB962C8B-B14F-4D97-AF65-F5344CB8AC3E}">
        <p14:creationId xmlns:p14="http://schemas.microsoft.com/office/powerpoint/2010/main" val="2069998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1684336"/>
            <a:ext cx="12191999" cy="5173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C9F7A37-C0B8-41E1-82D5-2B10DB1F21A6}"/>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437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2606674"/>
            <a:ext cx="12191999" cy="4251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5ADC0A-913A-4F06-B3A6-4BBD9501EB4B}"/>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744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3605048"/>
            <a:ext cx="12191999" cy="3252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E45E597-2D1E-4A76-9362-D2D90C068C2E}"/>
              </a:ext>
            </a:extLst>
          </p:cNvPr>
          <p:cNvSpPr/>
          <p:nvPr/>
        </p:nvSpPr>
        <p:spPr>
          <a:xfrm>
            <a:off x="9590826" y="3224049"/>
            <a:ext cx="2459422" cy="3252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7B71EC1-48D8-4413-ACC3-B212D7AEFB5A}"/>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312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036BC8-8CF1-41D4-A0F0-FAFACFB86771}"/>
              </a:ext>
            </a:extLst>
          </p:cNvPr>
          <p:cNvSpPr/>
          <p:nvPr/>
        </p:nvSpPr>
        <p:spPr>
          <a:xfrm>
            <a:off x="3915508" y="3432826"/>
            <a:ext cx="8276492"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4FB7269-5CA8-4004-B1AD-025FEE4F35B4}"/>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144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036BC8-8CF1-41D4-A0F0-FAFACFB86771}"/>
              </a:ext>
            </a:extLst>
          </p:cNvPr>
          <p:cNvSpPr/>
          <p:nvPr/>
        </p:nvSpPr>
        <p:spPr>
          <a:xfrm>
            <a:off x="7748954" y="3432826"/>
            <a:ext cx="4443046"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818C49E-5CEC-4A28-808C-5663706D029C}"/>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835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75D1F1D-E574-4F8F-B264-319DD82C0BB5}"/>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529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5630863"/>
            <a:ext cx="12191999"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D91748C-8C9A-4EFA-A234-087936A613AA}"/>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452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534F0-A13A-4E1C-9809-57BC96564575}"/>
              </a:ext>
            </a:extLst>
          </p:cNvPr>
          <p:cNvSpPr>
            <a:spLocks noGrp="1"/>
          </p:cNvSpPr>
          <p:nvPr>
            <p:ph type="title"/>
          </p:nvPr>
        </p:nvSpPr>
        <p:spPr/>
        <p:txBody>
          <a:bodyPr/>
          <a:lstStyle/>
          <a:p>
            <a:r>
              <a:rPr lang="en-US" dirty="0"/>
              <a:t>What is curve fitting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900A9A-B55F-4DD8-BF20-C45C181BDCFC}"/>
                  </a:ext>
                </a:extLst>
              </p:cNvPr>
              <p:cNvSpPr>
                <a:spLocks noGrp="1"/>
              </p:cNvSpPr>
              <p:nvPr>
                <p:ph idx="1"/>
              </p:nvPr>
            </p:nvSpPr>
            <p:spPr/>
            <p:txBody>
              <a:bodyPr/>
              <a:lstStyle/>
              <a:p>
                <a:r>
                  <a:rPr lang="en-US" b="1" dirty="0"/>
                  <a:t>Curve fitting</a:t>
                </a:r>
                <a:r>
                  <a:rPr lang="en-US" dirty="0"/>
                  <a:t> is the process of constructing a curve, or mathematical function, that has the </a:t>
                </a:r>
                <a:r>
                  <a:rPr lang="en-US" dirty="0">
                    <a:highlight>
                      <a:srgbClr val="FFFF00"/>
                    </a:highlight>
                  </a:rPr>
                  <a:t>best fit </a:t>
                </a:r>
                <a:r>
                  <a:rPr lang="en-US" dirty="0"/>
                  <a:t>to a series of data points. [Wikipedia]</a:t>
                </a:r>
              </a:p>
              <a:p>
                <a:r>
                  <a:rPr lang="en-US" dirty="0"/>
                  <a:t>Input:</a:t>
                </a:r>
                <a:r>
                  <a:rPr lang="en-US" b="1" dirty="0"/>
                  <a:t> </a:t>
                </a:r>
                <a:r>
                  <a:rPr lang="en-US" dirty="0"/>
                  <a:t>dataset (e.g.: </a:t>
                </a:r>
                <a14:m>
                  <m:oMath xmlns:m="http://schemas.openxmlformats.org/officeDocument/2006/math">
                    <m:sSub>
                      <m:sSubPr>
                        <m:ctrlPr>
                          <a:rPr lang="en-US" b="0" i="1" smtClean="0">
                            <a:latin typeface="Cambria Math" panose="02040503050406030204" pitchFamily="18" charset="0"/>
                          </a:rPr>
                        </m:ctrlPr>
                      </m:sSubPr>
                      <m:e>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sub>
                    </m:sSub>
                    <m:r>
                      <a:rPr lang="en-US" b="1" i="0" smtClean="0">
                        <a:latin typeface="Cambria Math" panose="02040503050406030204" pitchFamily="18" charset="0"/>
                      </a:rPr>
                      <m:t> </m:t>
                    </m:r>
                  </m:oMath>
                </a14:m>
                <a:r>
                  <a:rPr lang="en-US" dirty="0"/>
                  <a:t>in 2D).</a:t>
                </a:r>
              </a:p>
              <a:p>
                <a:r>
                  <a:rPr lang="en-US" dirty="0"/>
                  <a:t>Output:</a:t>
                </a:r>
                <a:r>
                  <a:rPr lang="en-US" b="1" dirty="0"/>
                  <a:t> </a:t>
                </a:r>
                <a:r>
                  <a:rPr lang="en-US" dirty="0"/>
                  <a:t>best representing function (e.g.: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a:t>
                </a:r>
              </a:p>
              <a:p>
                <a:endParaRPr lang="en-US" dirty="0"/>
              </a:p>
              <a:p>
                <a:r>
                  <a:rPr lang="en-US" dirty="0"/>
                  <a:t>This problem is also called </a:t>
                </a:r>
                <a:r>
                  <a:rPr lang="en-US" b="1" dirty="0"/>
                  <a:t>Regression.</a:t>
                </a:r>
              </a:p>
            </p:txBody>
          </p:sp>
        </mc:Choice>
        <mc:Fallback xmlns="">
          <p:sp>
            <p:nvSpPr>
              <p:cNvPr id="3" name="Content Placeholder 2">
                <a:extLst>
                  <a:ext uri="{FF2B5EF4-FFF2-40B4-BE49-F238E27FC236}">
                    <a16:creationId xmlns:a16="http://schemas.microsoft.com/office/drawing/2014/main" id="{7A900A9A-B55F-4DD8-BF20-C45C181BDCFC}"/>
                  </a:ext>
                </a:extLst>
              </p:cNvPr>
              <p:cNvSpPr>
                <a:spLocks noGrp="1" noRot="1" noChangeAspect="1" noMove="1" noResize="1" noEditPoints="1" noAdjustHandles="1" noChangeArrowheads="1" noChangeShapeType="1" noTextEdit="1"/>
              </p:cNvSpPr>
              <p:nvPr>
                <p:ph idx="1"/>
              </p:nvPr>
            </p:nvSpPr>
            <p:spPr>
              <a:blipFill>
                <a:blip r:embed="rId2"/>
                <a:stretch>
                  <a:fillRect l="-931" t="-959" r="-982"/>
                </a:stretch>
              </a:blipFill>
            </p:spPr>
            <p:txBody>
              <a:bodyPr/>
              <a:lstStyle/>
              <a:p>
                <a:r>
                  <a:rPr lang="en-US">
                    <a:noFill/>
                  </a:rPr>
                  <a:t> </a:t>
                </a:r>
              </a:p>
            </p:txBody>
          </p:sp>
        </mc:Fallback>
      </mc:AlternateContent>
    </p:spTree>
    <p:extLst>
      <p:ext uri="{BB962C8B-B14F-4D97-AF65-F5344CB8AC3E}">
        <p14:creationId xmlns:p14="http://schemas.microsoft.com/office/powerpoint/2010/main" val="949470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3399692" y="5630863"/>
            <a:ext cx="8792307"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E357E4E-BEF3-46C7-BCDD-FC93FAF13665}"/>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765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 fitting- TLS- derivation </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16" name="AutoShape 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2898775" y="2598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051175" y="2751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203575" y="2903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355975" y="3055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10"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508375" y="3208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660775" y="3360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utoShape 1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813175" y="3513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1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965575" y="3665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4" name="AutoShape 1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117975" y="381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5" name="AutoShape 20"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270375" y="397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6" name="AutoShape 2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422775" y="412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7" name="AutoShape 2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575175" y="427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8" name="AutoShape 2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727575" y="442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9" name="AutoShape 2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879975" y="457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Rectangle 38">
            <a:extLst>
              <a:ext uri="{FF2B5EF4-FFF2-40B4-BE49-F238E27FC236}">
                <a16:creationId xmlns:a16="http://schemas.microsoft.com/office/drawing/2014/main" id="{E641C4EF-B7E1-456E-B4BA-F2C2371F18EB}"/>
              </a:ext>
            </a:extLst>
          </p:cNvPr>
          <p:cNvSpPr/>
          <p:nvPr/>
        </p:nvSpPr>
        <p:spPr>
          <a:xfrm>
            <a:off x="227014" y="1154568"/>
            <a:ext cx="612774"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86666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46864-E961-4342-92DB-4BCE710C4368}"/>
              </a:ext>
            </a:extLst>
          </p:cNvPr>
          <p:cNvSpPr>
            <a:spLocks noGrp="1"/>
          </p:cNvSpPr>
          <p:nvPr>
            <p:ph type="title"/>
          </p:nvPr>
        </p:nvSpPr>
        <p:spPr/>
        <p:txBody>
          <a:bodyPr/>
          <a:lstStyle/>
          <a:p>
            <a:r>
              <a:rPr lang="en-US" dirty="0"/>
              <a:t>Line fitting- TLS -the minimization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4E5D91-E707-4634-B507-529A02CF6FD8}"/>
                  </a:ext>
                </a:extLst>
              </p:cNvPr>
              <p:cNvSpPr>
                <a:spLocks noGrp="1"/>
              </p:cNvSpPr>
              <p:nvPr>
                <p:ph idx="1"/>
              </p:nvPr>
            </p:nvSpPr>
            <p:spPr/>
            <p:txBody>
              <a:bodyPr/>
              <a:lstStyle/>
              <a:p>
                <a:r>
                  <a:rPr lang="en-US" dirty="0"/>
                  <a:t>The minimization problem is:</a:t>
                </a:r>
              </a:p>
              <a:p>
                <a:endParaRPr lang="en-US" dirty="0"/>
              </a:p>
              <a:p>
                <a:pPr marL="457200" lvl="1" indent="0">
                  <a:buNone/>
                </a:pPr>
                <a:endParaRPr lang="en-US" dirty="0"/>
              </a:p>
              <a:p>
                <a:pPr marL="457200" lvl="1" indent="0">
                  <a:buNone/>
                </a:pPr>
                <a:endParaRPr lang="en-US" dirty="0"/>
              </a:p>
              <a:p>
                <a:r>
                  <a:rPr lang="en-US" dirty="0"/>
                  <a:t>Recall </a:t>
                </a:r>
                <a:r>
                  <a:rPr lang="en-US" dirty="0" err="1"/>
                  <a:t>eigendecomposition</a:t>
                </a:r>
                <a:r>
                  <a:rPr lang="en-US" dirty="0"/>
                  <a:t>: </a:t>
                </a:r>
              </a:p>
              <a:p>
                <a:pPr lvl="1"/>
                <a:r>
                  <a:rPr lang="en-US" dirty="0"/>
                  <a:t>Also recall that each eigenvector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US" dirty="0"/>
                  <a:t>is normalized (</a:t>
                </a:r>
                <a14:m>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𝑣</m:t>
                            </m:r>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𝑇</m:t>
                        </m:r>
                      </m:sup>
                    </m:sSup>
                    <m:r>
                      <a:rPr lang="en-US" b="0" i="1" smtClean="0">
                        <a:latin typeface="Cambria Math" panose="02040503050406030204" pitchFamily="18" charset="0"/>
                      </a:rPr>
                      <m:t>𝑣</m:t>
                    </m:r>
                    <m:r>
                      <a:rPr lang="en-US" b="0" i="1" smtClean="0">
                        <a:latin typeface="Cambria Math" panose="02040503050406030204" pitchFamily="18" charset="0"/>
                      </a:rPr>
                      <m:t>=1</m:t>
                    </m:r>
                  </m:oMath>
                </a14:m>
                <a:r>
                  <a:rPr lang="en-US" dirty="0"/>
                  <a:t>).</a:t>
                </a:r>
              </a:p>
              <a:p>
                <a:r>
                  <a:rPr lang="en-US" dirty="0"/>
                  <a:t>The solution to the minimization problem above is the eigenvector corresponding to smallest eigenvalue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oMath>
                </a14:m>
                <a:r>
                  <a:rPr lang="en-US" dirty="0"/>
                  <a:t>.</a:t>
                </a:r>
              </a:p>
              <a:p>
                <a:endParaRPr lang="en-US" dirty="0"/>
              </a:p>
              <a:p>
                <a:r>
                  <a:rPr lang="en-US" b="1" dirty="0"/>
                  <a:t>Watch out: </a:t>
                </a:r>
                <a:r>
                  <a:rPr lang="en-US" dirty="0"/>
                  <a:t>trying to minimize the problem above without the constraint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𝑇</m:t>
                        </m:r>
                      </m:sup>
                    </m:sSup>
                    <m:r>
                      <a:rPr lang="en-US" b="0" i="1" smtClean="0">
                        <a:latin typeface="Cambria Math" panose="02040503050406030204" pitchFamily="18" charset="0"/>
                      </a:rPr>
                      <m:t>𝛽</m:t>
                    </m:r>
                    <m:r>
                      <a:rPr lang="en-US" i="1">
                        <a:latin typeface="Cambria Math" panose="02040503050406030204" pitchFamily="18" charset="0"/>
                      </a:rPr>
                      <m:t>=1</m:t>
                    </m:r>
                  </m:oMath>
                </a14:m>
                <a:r>
                  <a:rPr lang="en-US" dirty="0"/>
                  <a:t> will result with the trivial solution of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=0</m:t>
                    </m:r>
                    <m:r>
                      <a:rPr lang="en-US" b="0" i="0"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F44E5D91-E707-4634-B507-529A02CF6FD8}"/>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8194" name="Picture 2">
            <a:extLst>
              <a:ext uri="{FF2B5EF4-FFF2-40B4-BE49-F238E27FC236}">
                <a16:creationId xmlns:a16="http://schemas.microsoft.com/office/drawing/2014/main" id="{DDC37157-3197-4764-9EC0-6D73D58FD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748" y="1248619"/>
            <a:ext cx="4183767" cy="102879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BA35F0CC-3AE7-4C89-A1E8-46AEEC563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269" y="2758913"/>
            <a:ext cx="4429125" cy="4286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89656513-9083-47D3-8D44-E43743BD2C33}"/>
              </a:ext>
            </a:extLst>
          </p:cNvPr>
          <p:cNvSpPr/>
          <p:nvPr/>
        </p:nvSpPr>
        <p:spPr>
          <a:xfrm>
            <a:off x="486136" y="3796497"/>
            <a:ext cx="9873205"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032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7508-7B7B-4B21-95FE-71340B079DBD}"/>
              </a:ext>
            </a:extLst>
          </p:cNvPr>
          <p:cNvSpPr>
            <a:spLocks noGrp="1"/>
          </p:cNvSpPr>
          <p:nvPr>
            <p:ph type="title"/>
          </p:nvPr>
        </p:nvSpPr>
        <p:spPr/>
        <p:txBody>
          <a:bodyPr/>
          <a:lstStyle/>
          <a:p>
            <a:r>
              <a:rPr lang="en-US" dirty="0"/>
              <a:t>The planarity assumption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532BA5D-374A-473C-B2A4-DCF1AEC0A9B6}"/>
                  </a:ext>
                </a:extLst>
              </p:cNvPr>
              <p:cNvSpPr>
                <a:spLocks noGrp="1"/>
              </p:cNvSpPr>
              <p:nvPr>
                <p:ph idx="1"/>
              </p:nvPr>
            </p:nvSpPr>
            <p:spPr/>
            <p:txBody>
              <a:bodyPr>
                <a:normAutofit lnSpcReduction="10000"/>
              </a:bodyPr>
              <a:lstStyle/>
              <a:p>
                <a:r>
                  <a:rPr lang="en-US" dirty="0"/>
                  <a:t>This method works for fitting all kind of planar data in ND space, because of the planar representation and a distance function as we’ve seen above.</a:t>
                </a:r>
              </a:p>
              <a:p>
                <a:pPr lvl="1"/>
                <a:r>
                  <a:rPr lang="en-US" dirty="0"/>
                  <a:t>For example in 3D:</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𝑐𝑧</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=0</m:t>
                      </m:r>
                    </m:oMath>
                    <m:oMath xmlns:m="http://schemas.openxmlformats.org/officeDocument/2006/math">
                      <m:r>
                        <m:rPr>
                          <m:sty m:val="p"/>
                        </m:rPr>
                        <a:rPr lang="en-US" b="0" i="0" smtClean="0">
                          <a:latin typeface="Cambria Math" panose="02040503050406030204" pitchFamily="18" charset="0"/>
                        </a:rPr>
                        <m:t>dist</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𝑐𝑧</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num>
                        <m:den>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e>
                          </m:rad>
                        </m:den>
                      </m:f>
                    </m:oMath>
                  </m:oMathPara>
                </a14:m>
                <a:endParaRPr lang="en-US" dirty="0"/>
              </a:p>
              <a:p>
                <a:endParaRPr lang="en-US" dirty="0"/>
              </a:p>
              <a:p>
                <a:endParaRPr lang="en-US" dirty="0"/>
              </a:p>
              <a:p>
                <a:endParaRPr lang="en-US" dirty="0"/>
              </a:p>
              <a:p>
                <a:endParaRPr lang="en-US" dirty="0"/>
              </a:p>
              <a:p>
                <a:r>
                  <a:rPr lang="en-US" dirty="0"/>
                  <a:t>TLS for non-planar data also exist, but this can’t be solved as before (the planarity assumption was used). This topic is out of scope- proof and examples </a:t>
                </a:r>
                <a:r>
                  <a:rPr lang="en-US" dirty="0">
                    <a:hlinkClick r:id="rId2"/>
                  </a:rPr>
                  <a:t>here</a:t>
                </a:r>
                <a:r>
                  <a:rPr lang="en-US" dirty="0"/>
                  <a:t>.</a:t>
                </a:r>
              </a:p>
            </p:txBody>
          </p:sp>
        </mc:Choice>
        <mc:Fallback>
          <p:sp>
            <p:nvSpPr>
              <p:cNvPr id="3" name="Content Placeholder 2">
                <a:extLst>
                  <a:ext uri="{FF2B5EF4-FFF2-40B4-BE49-F238E27FC236}">
                    <a16:creationId xmlns:a16="http://schemas.microsoft.com/office/drawing/2014/main" id="{6532BA5D-374A-473C-B2A4-DCF1AEC0A9B6}"/>
                  </a:ext>
                </a:extLst>
              </p:cNvPr>
              <p:cNvSpPr>
                <a:spLocks noGrp="1" noRot="1" noChangeAspect="1" noMove="1" noResize="1" noEditPoints="1" noAdjustHandles="1" noChangeArrowheads="1" noChangeShapeType="1" noTextEdit="1"/>
              </p:cNvSpPr>
              <p:nvPr>
                <p:ph idx="1"/>
              </p:nvPr>
            </p:nvSpPr>
            <p:spPr>
              <a:blipFill>
                <a:blip r:embed="rId3"/>
                <a:stretch>
                  <a:fillRect l="-931" t="-1706" b="-1599"/>
                </a:stretch>
              </a:blipFill>
            </p:spPr>
            <p:txBody>
              <a:bodyPr/>
              <a:lstStyle/>
              <a:p>
                <a:r>
                  <a:rPr lang="en-US">
                    <a:noFill/>
                  </a:rPr>
                  <a:t> </a:t>
                </a:r>
              </a:p>
            </p:txBody>
          </p:sp>
        </mc:Fallback>
      </mc:AlternateContent>
      <p:pic>
        <p:nvPicPr>
          <p:cNvPr id="6" name="Picture 4" descr="Image result for pcl plane fit">
            <a:extLst>
              <a:ext uri="{FF2B5EF4-FFF2-40B4-BE49-F238E27FC236}">
                <a16:creationId xmlns:a16="http://schemas.microsoft.com/office/drawing/2014/main" id="{67715F94-9BD6-444A-92EA-56F09DE9F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2219" y="1659309"/>
            <a:ext cx="4116581" cy="308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430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CB59-4B52-450F-91F3-AE29FACACF23}"/>
              </a:ext>
            </a:extLst>
          </p:cNvPr>
          <p:cNvSpPr>
            <a:spLocks noGrp="1"/>
          </p:cNvSpPr>
          <p:nvPr>
            <p:ph type="title"/>
          </p:nvPr>
        </p:nvSpPr>
        <p:spPr/>
        <p:txBody>
          <a:bodyPr/>
          <a:lstStyle/>
          <a:p>
            <a:r>
              <a:rPr lang="en-US" dirty="0"/>
              <a:t>Problem 2: fitting with outliers datapoints</a:t>
            </a:r>
          </a:p>
        </p:txBody>
      </p:sp>
      <p:sp>
        <p:nvSpPr>
          <p:cNvPr id="3" name="Content Placeholder 2">
            <a:extLst>
              <a:ext uri="{FF2B5EF4-FFF2-40B4-BE49-F238E27FC236}">
                <a16:creationId xmlns:a16="http://schemas.microsoft.com/office/drawing/2014/main" id="{E03A6504-EA0E-4479-A857-CCA1CD22F850}"/>
              </a:ext>
            </a:extLst>
          </p:cNvPr>
          <p:cNvSpPr>
            <a:spLocks noGrp="1"/>
          </p:cNvSpPr>
          <p:nvPr>
            <p:ph idx="1"/>
          </p:nvPr>
        </p:nvSpPr>
        <p:spPr/>
        <p:txBody>
          <a:bodyPr/>
          <a:lstStyle/>
          <a:p>
            <a:r>
              <a:rPr lang="en-US" b="1" dirty="0"/>
              <a:t>Outlier</a:t>
            </a:r>
            <a:r>
              <a:rPr lang="en-US" dirty="0"/>
              <a:t>: a data point that differs significantly from other observations. [Wikipedia]</a:t>
            </a:r>
          </a:p>
        </p:txBody>
      </p:sp>
      <p:pic>
        <p:nvPicPr>
          <p:cNvPr id="4" name="Image" descr="Image">
            <a:extLst>
              <a:ext uri="{FF2B5EF4-FFF2-40B4-BE49-F238E27FC236}">
                <a16:creationId xmlns:a16="http://schemas.microsoft.com/office/drawing/2014/main" id="{FE2F3B42-AECA-4C70-BF64-7414926A63B8}"/>
              </a:ext>
            </a:extLst>
          </p:cNvPr>
          <p:cNvPicPr>
            <a:picLocks noChangeAspect="1"/>
          </p:cNvPicPr>
          <p:nvPr/>
        </p:nvPicPr>
        <p:blipFill>
          <a:blip r:embed="rId2"/>
          <a:stretch>
            <a:fillRect/>
          </a:stretch>
        </p:blipFill>
        <p:spPr>
          <a:xfrm>
            <a:off x="335666" y="1889554"/>
            <a:ext cx="5506334" cy="4384245"/>
          </a:xfrm>
          <a:prstGeom prst="rect">
            <a:avLst/>
          </a:prstGeom>
          <a:ln w="12700">
            <a:miter lim="400000"/>
          </a:ln>
        </p:spPr>
      </p:pic>
      <p:pic>
        <p:nvPicPr>
          <p:cNvPr id="5" name="Image" descr="Image">
            <a:extLst>
              <a:ext uri="{FF2B5EF4-FFF2-40B4-BE49-F238E27FC236}">
                <a16:creationId xmlns:a16="http://schemas.microsoft.com/office/drawing/2014/main" id="{8DF80BC4-B79A-4F6A-B1FC-058B195A5C60}"/>
              </a:ext>
            </a:extLst>
          </p:cNvPr>
          <p:cNvPicPr>
            <a:picLocks noChangeAspect="1"/>
          </p:cNvPicPr>
          <p:nvPr/>
        </p:nvPicPr>
        <p:blipFill>
          <a:blip r:embed="rId3"/>
          <a:stretch>
            <a:fillRect/>
          </a:stretch>
        </p:blipFill>
        <p:spPr>
          <a:xfrm>
            <a:off x="6096000" y="1889554"/>
            <a:ext cx="5506335" cy="4384246"/>
          </a:xfrm>
          <a:prstGeom prst="rect">
            <a:avLst/>
          </a:prstGeom>
          <a:ln w="12700">
            <a:miter lim="400000"/>
          </a:ln>
        </p:spPr>
      </p:pic>
      <p:sp>
        <p:nvSpPr>
          <p:cNvPr id="6" name="Squared error heavily penalizes outliers">
            <a:extLst>
              <a:ext uri="{FF2B5EF4-FFF2-40B4-BE49-F238E27FC236}">
                <a16:creationId xmlns:a16="http://schemas.microsoft.com/office/drawing/2014/main" id="{F23FCE40-2D74-4F26-93AA-4802309E13E0}"/>
              </a:ext>
            </a:extLst>
          </p:cNvPr>
          <p:cNvSpPr txBox="1"/>
          <p:nvPr/>
        </p:nvSpPr>
        <p:spPr>
          <a:xfrm>
            <a:off x="6424675" y="6388099"/>
            <a:ext cx="5489449"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t>Squared error heavily penalizes outliers</a:t>
            </a:r>
          </a:p>
        </p:txBody>
      </p:sp>
      <p:sp>
        <p:nvSpPr>
          <p:cNvPr id="7" name="Least-squares error fit">
            <a:extLst>
              <a:ext uri="{FF2B5EF4-FFF2-40B4-BE49-F238E27FC236}">
                <a16:creationId xmlns:a16="http://schemas.microsoft.com/office/drawing/2014/main" id="{1C0C50B1-9F85-4678-8CF5-6AE1E94C9B1E}"/>
              </a:ext>
            </a:extLst>
          </p:cNvPr>
          <p:cNvSpPr txBox="1"/>
          <p:nvPr/>
        </p:nvSpPr>
        <p:spPr>
          <a:xfrm>
            <a:off x="1500227" y="6388099"/>
            <a:ext cx="3101341"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rPr dirty="0"/>
              <a:t>Least-squares error fit</a:t>
            </a:r>
          </a:p>
        </p:txBody>
      </p:sp>
    </p:spTree>
    <p:extLst>
      <p:ext uri="{BB962C8B-B14F-4D97-AF65-F5344CB8AC3E}">
        <p14:creationId xmlns:p14="http://schemas.microsoft.com/office/powerpoint/2010/main" val="1391280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5A6A-EF2F-485F-9E60-63FDE92BD4E7}"/>
              </a:ext>
            </a:extLst>
          </p:cNvPr>
          <p:cNvSpPr>
            <a:spLocks noGrp="1"/>
          </p:cNvSpPr>
          <p:nvPr>
            <p:ph type="title"/>
          </p:nvPr>
        </p:nvSpPr>
        <p:spPr/>
        <p:txBody>
          <a:bodyPr/>
          <a:lstStyle/>
          <a:p>
            <a:r>
              <a:rPr lang="en-US" dirty="0"/>
              <a:t>Problem 2: fitting with outliers datapoints</a:t>
            </a:r>
          </a:p>
        </p:txBody>
      </p:sp>
      <p:sp>
        <p:nvSpPr>
          <p:cNvPr id="3" name="Content Placeholder 2">
            <a:extLst>
              <a:ext uri="{FF2B5EF4-FFF2-40B4-BE49-F238E27FC236}">
                <a16:creationId xmlns:a16="http://schemas.microsoft.com/office/drawing/2014/main" id="{ADBD9F97-C84F-4295-A6EE-85DDC3C0A23B}"/>
              </a:ext>
            </a:extLst>
          </p:cNvPr>
          <p:cNvSpPr>
            <a:spLocks noGrp="1"/>
          </p:cNvSpPr>
          <p:nvPr>
            <p:ph idx="1"/>
          </p:nvPr>
        </p:nvSpPr>
        <p:spPr/>
        <p:txBody>
          <a:bodyPr/>
          <a:lstStyle/>
          <a:p>
            <a:r>
              <a:rPr lang="en-US" dirty="0"/>
              <a:t>One possible solution: MAE (again)- for less penalization on outliers.</a:t>
            </a:r>
          </a:p>
          <a:p>
            <a:r>
              <a:rPr lang="en-US" dirty="0"/>
              <a:t>A better solution: removing the outliers! Possible algorithm to use: </a:t>
            </a:r>
            <a:r>
              <a:rPr lang="en-US" b="1" dirty="0"/>
              <a:t>RANSAC</a:t>
            </a:r>
            <a:endParaRPr lang="en-US" dirty="0"/>
          </a:p>
        </p:txBody>
      </p:sp>
    </p:spTree>
    <p:extLst>
      <p:ext uri="{BB962C8B-B14F-4D97-AF65-F5344CB8AC3E}">
        <p14:creationId xmlns:p14="http://schemas.microsoft.com/office/powerpoint/2010/main" val="1380245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Least squares</a:t>
            </a:r>
          </a:p>
          <a:p>
            <a:r>
              <a:rPr lang="en-US" dirty="0"/>
              <a:t>Total least squares</a:t>
            </a:r>
          </a:p>
          <a:p>
            <a:r>
              <a:rPr lang="en-US" b="1" dirty="0"/>
              <a:t>RANSAC</a:t>
            </a:r>
          </a:p>
          <a:p>
            <a:endParaRPr lang="en-US" dirty="0"/>
          </a:p>
        </p:txBody>
      </p:sp>
    </p:spTree>
    <p:extLst>
      <p:ext uri="{BB962C8B-B14F-4D97-AF65-F5344CB8AC3E}">
        <p14:creationId xmlns:p14="http://schemas.microsoft.com/office/powerpoint/2010/main" val="27753231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166D-F326-49E0-AD37-3D407D415507}"/>
              </a:ext>
            </a:extLst>
          </p:cNvPr>
          <p:cNvSpPr>
            <a:spLocks noGrp="1"/>
          </p:cNvSpPr>
          <p:nvPr>
            <p:ph type="title"/>
          </p:nvPr>
        </p:nvSpPr>
        <p:spPr/>
        <p:txBody>
          <a:bodyPr/>
          <a:lstStyle/>
          <a:p>
            <a:r>
              <a:rPr lang="en-US" dirty="0"/>
              <a:t>RANSAC</a:t>
            </a:r>
          </a:p>
        </p:txBody>
      </p:sp>
      <p:sp>
        <p:nvSpPr>
          <p:cNvPr id="3" name="Content Placeholder 2">
            <a:extLst>
              <a:ext uri="{FF2B5EF4-FFF2-40B4-BE49-F238E27FC236}">
                <a16:creationId xmlns:a16="http://schemas.microsoft.com/office/drawing/2014/main" id="{3D16434A-53B9-464E-A743-C57BBB88FF3C}"/>
              </a:ext>
            </a:extLst>
          </p:cNvPr>
          <p:cNvSpPr>
            <a:spLocks noGrp="1"/>
          </p:cNvSpPr>
          <p:nvPr>
            <p:ph idx="1"/>
          </p:nvPr>
        </p:nvSpPr>
        <p:spPr/>
        <p:txBody>
          <a:bodyPr>
            <a:normAutofit/>
          </a:bodyPr>
          <a:lstStyle/>
          <a:p>
            <a:r>
              <a:rPr lang="en-US" b="1" dirty="0"/>
              <a:t>Random sample consensus</a:t>
            </a:r>
            <a:r>
              <a:rPr lang="en-US" dirty="0"/>
              <a:t> (</a:t>
            </a:r>
            <a:r>
              <a:rPr lang="en-US" b="1" dirty="0"/>
              <a:t>RANSAC</a:t>
            </a:r>
            <a:r>
              <a:rPr lang="en-US" dirty="0"/>
              <a:t>) is an iterative method to estimate parameters of a mathematical model from a set of observed data that contains outliers. [Wikipedia]</a:t>
            </a:r>
          </a:p>
          <a:p>
            <a:pPr marL="0" indent="0">
              <a:buNone/>
            </a:pPr>
            <a:endParaRPr lang="en-US" dirty="0"/>
          </a:p>
        </p:txBody>
      </p:sp>
      <p:pic>
        <p:nvPicPr>
          <p:cNvPr id="7" name="Picture 6">
            <a:extLst>
              <a:ext uri="{FF2B5EF4-FFF2-40B4-BE49-F238E27FC236}">
                <a16:creationId xmlns:a16="http://schemas.microsoft.com/office/drawing/2014/main" id="{2B8171F4-225B-43A8-B895-73F364449B45}"/>
              </a:ext>
            </a:extLst>
          </p:cNvPr>
          <p:cNvPicPr>
            <a:picLocks noChangeAspect="1"/>
          </p:cNvPicPr>
          <p:nvPr/>
        </p:nvPicPr>
        <p:blipFill>
          <a:blip r:embed="rId2"/>
          <a:stretch>
            <a:fillRect/>
          </a:stretch>
        </p:blipFill>
        <p:spPr>
          <a:xfrm>
            <a:off x="3695584" y="2060294"/>
            <a:ext cx="4800831" cy="4690941"/>
          </a:xfrm>
          <a:prstGeom prst="rect">
            <a:avLst/>
          </a:prstGeom>
        </p:spPr>
      </p:pic>
    </p:spTree>
    <p:extLst>
      <p:ext uri="{BB962C8B-B14F-4D97-AF65-F5344CB8AC3E}">
        <p14:creationId xmlns:p14="http://schemas.microsoft.com/office/powerpoint/2010/main" val="395910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 algorithm</a:t>
            </a:r>
          </a:p>
        </p:txBody>
      </p:sp>
      <p:sp>
        <p:nvSpPr>
          <p:cNvPr id="5" name="Rounded Rectangle 4"/>
          <p:cNvSpPr/>
          <p:nvPr/>
        </p:nvSpPr>
        <p:spPr>
          <a:xfrm>
            <a:off x="609599" y="2025074"/>
            <a:ext cx="10582275" cy="312795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While</a:t>
            </a:r>
            <a:r>
              <a:rPr lang="en-US" sz="2400" dirty="0">
                <a:solidFill>
                  <a:sysClr val="windowText" lastClr="000000"/>
                </a:solidFill>
                <a:latin typeface="Consolas" pitchFamily="49" charset="0"/>
              </a:rPr>
              <a:t> searching for best model fit: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Select</a:t>
            </a:r>
            <a:r>
              <a:rPr lang="en-US" sz="2400" dirty="0">
                <a:solidFill>
                  <a:sysClr val="windowText" lastClr="000000"/>
                </a:solidFill>
                <a:latin typeface="Consolas" pitchFamily="49" charset="0"/>
              </a:rPr>
              <a:t> a random subset of the original data. </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Fit</a:t>
            </a:r>
            <a:r>
              <a:rPr lang="en-US" sz="2400" dirty="0">
                <a:solidFill>
                  <a:sysClr val="windowText" lastClr="000000"/>
                </a:solidFill>
                <a:latin typeface="Consolas" pitchFamily="49" charset="0"/>
              </a:rPr>
              <a:t> a model to the data subset.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find </a:t>
            </a:r>
            <a:r>
              <a:rPr lang="en-US" sz="2400" dirty="0">
                <a:solidFill>
                  <a:sysClr val="windowText" lastClr="000000"/>
                </a:solidFill>
                <a:latin typeface="Consolas" pitchFamily="49" charset="0"/>
              </a:rPr>
              <a:t>inliers that fit the given model.</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if</a:t>
            </a:r>
            <a:r>
              <a:rPr lang="en-US" sz="2400" dirty="0">
                <a:solidFill>
                  <a:sysClr val="windowText" lastClr="000000"/>
                </a:solidFill>
                <a:latin typeface="Consolas" pitchFamily="49" charset="0"/>
              </a:rPr>
              <a:t>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 is bigger than the old best model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a:t>
            </a:r>
          </a:p>
          <a:p>
            <a:r>
              <a:rPr lang="en-US" sz="2400" b="1" dirty="0">
                <a:solidFill>
                  <a:sysClr val="windowText" lastClr="000000"/>
                </a:solidFill>
                <a:latin typeface="Consolas" pitchFamily="49" charset="0"/>
              </a:rPr>
              <a:t>		Save</a:t>
            </a:r>
            <a:r>
              <a:rPr lang="en-US" sz="2400" dirty="0">
                <a:solidFill>
                  <a:sysClr val="windowText" lastClr="000000"/>
                </a:solidFill>
                <a:latin typeface="Consolas" pitchFamily="49" charset="0"/>
              </a:rPr>
              <a:t> as best model</a:t>
            </a:r>
          </a:p>
        </p:txBody>
      </p:sp>
    </p:spTree>
    <p:extLst>
      <p:ext uri="{BB962C8B-B14F-4D97-AF65-F5344CB8AC3E}">
        <p14:creationId xmlns:p14="http://schemas.microsoft.com/office/powerpoint/2010/main" val="20148267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C4DCE-3291-4D83-BAD0-705AF7600D61}"/>
              </a:ext>
            </a:extLst>
          </p:cNvPr>
          <p:cNvSpPr>
            <a:spLocks noGrp="1"/>
          </p:cNvSpPr>
          <p:nvPr>
            <p:ph type="title"/>
          </p:nvPr>
        </p:nvSpPr>
        <p:spPr/>
        <p:txBody>
          <a:bodyPr/>
          <a:lstStyle/>
          <a:p>
            <a:r>
              <a:rPr lang="en-US" dirty="0"/>
              <a:t>RANSAC algorithm - step by step - 1</a:t>
            </a:r>
          </a:p>
        </p:txBody>
      </p:sp>
      <p:sp>
        <p:nvSpPr>
          <p:cNvPr id="3" name="Content Placeholder 2">
            <a:extLst>
              <a:ext uri="{FF2B5EF4-FFF2-40B4-BE49-F238E27FC236}">
                <a16:creationId xmlns:a16="http://schemas.microsoft.com/office/drawing/2014/main" id="{FA8F1ECC-4CCC-4D90-9AF0-DD48EE8F5C6D}"/>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Select</a:t>
            </a:r>
            <a:r>
              <a:rPr lang="en-US" dirty="0">
                <a:solidFill>
                  <a:sysClr val="windowText" lastClr="000000"/>
                </a:solidFill>
                <a:latin typeface="Consolas" pitchFamily="49" charset="0"/>
              </a:rPr>
              <a:t> a random subset of the original data. </a:t>
            </a:r>
            <a:endParaRPr lang="en-US" dirty="0">
              <a:solidFill>
                <a:srgbClr val="222222"/>
              </a:solidFill>
              <a:latin typeface="Arial" panose="020B0604020202020204" pitchFamily="34" charset="0"/>
              <a:cs typeface="Arial" panose="020B0604020202020204" pitchFamily="34" charset="0"/>
            </a:endParaRPr>
          </a:p>
          <a:p>
            <a:pPr eaLnBrk="0" fontAlgn="base" hangingPunct="0">
              <a:spcBef>
                <a:spcPct val="0"/>
              </a:spcBef>
              <a:spcAft>
                <a:spcPct val="0"/>
              </a:spcAft>
            </a:pPr>
            <a:r>
              <a:rPr lang="en-US" dirty="0"/>
              <a:t>The number of samples in the subset is the smallest needed to determine the model parameters (== number of unknow variables).</a:t>
            </a:r>
          </a:p>
          <a:p>
            <a:pPr eaLnBrk="0" fontAlgn="base" hangingPunct="0">
              <a:spcBef>
                <a:spcPct val="0"/>
              </a:spcBef>
              <a:spcAft>
                <a:spcPct val="0"/>
              </a:spcAft>
            </a:pPr>
            <a:r>
              <a:rPr lang="en-US" dirty="0"/>
              <a:t>Examples: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line fit- only 2 datapoints.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parabola fit- 3 datapoints.</a:t>
            </a:r>
          </a:p>
          <a:p>
            <a:endParaRPr lang="en-US" dirty="0"/>
          </a:p>
        </p:txBody>
      </p:sp>
      <p:sp>
        <p:nvSpPr>
          <p:cNvPr id="4" name="Oval 3">
            <a:extLst>
              <a:ext uri="{FF2B5EF4-FFF2-40B4-BE49-F238E27FC236}">
                <a16:creationId xmlns:a16="http://schemas.microsoft.com/office/drawing/2014/main" id="{F0658764-3675-482B-8C87-10DC830AE82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8D2D267-9C11-45F8-994C-CB7FAA747590}"/>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D32BEA5-B292-4256-AFA6-F93667B06F98}"/>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89AE38C-8047-4B39-9C25-D47A33C0954E}"/>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6985001-B315-43B1-9A2C-852CECC9E3D7}"/>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1A1DDD-1BA9-4845-925E-36203A52FC79}"/>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02BB064-9BAD-4468-9261-3F3CE43331A3}"/>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6672CFA-9C20-4ADF-9B84-AEE090C6C158}"/>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898562-6B09-42F3-B93D-A3B333021E1C}"/>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F75ACC1-671A-46FE-B1BC-4BC976EDA37B}"/>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80F81BC-462B-4F15-B088-64160885AC9B}"/>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A32A470-F3C5-4E75-B734-9583B6777D3C}"/>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CF90EC-313B-4942-BEC5-445A424DE514}"/>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9E7D382-D12D-4AB2-8D8C-4CF8F9BA03D3}"/>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D7800BB-F7BF-45D2-9AC0-984A3BC69A0E}"/>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529FAF2-0915-4CAA-B113-BC20046D7B15}"/>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8636470-C737-4C6C-A205-4F78EF78E78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032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0B1FF-E4DD-49D6-8762-1E2AB4649975}"/>
              </a:ext>
            </a:extLst>
          </p:cNvPr>
          <p:cNvSpPr>
            <a:spLocks noGrp="1"/>
          </p:cNvSpPr>
          <p:nvPr>
            <p:ph type="title"/>
          </p:nvPr>
        </p:nvSpPr>
        <p:spPr/>
        <p:txBody>
          <a:bodyPr/>
          <a:lstStyle/>
          <a:p>
            <a:r>
              <a:rPr lang="en-US" dirty="0"/>
              <a:t>Best fit</a:t>
            </a:r>
          </a:p>
        </p:txBody>
      </p:sp>
      <p:sp>
        <p:nvSpPr>
          <p:cNvPr id="3" name="Content Placeholder 2">
            <a:extLst>
              <a:ext uri="{FF2B5EF4-FFF2-40B4-BE49-F238E27FC236}">
                <a16:creationId xmlns:a16="http://schemas.microsoft.com/office/drawing/2014/main" id="{7EF38452-C020-4AAF-B4B4-003BB2D34CA9}"/>
              </a:ext>
            </a:extLst>
          </p:cNvPr>
          <p:cNvSpPr>
            <a:spLocks noGrp="1"/>
          </p:cNvSpPr>
          <p:nvPr>
            <p:ph idx="1"/>
          </p:nvPr>
        </p:nvSpPr>
        <p:spPr/>
        <p:txBody>
          <a:bodyPr/>
          <a:lstStyle/>
          <a:p>
            <a:r>
              <a:rPr lang="en-US" dirty="0"/>
              <a:t>The best fit is the one which minimizes the </a:t>
            </a:r>
            <a:r>
              <a:rPr lang="en-US" dirty="0">
                <a:highlight>
                  <a:srgbClr val="FFFF00"/>
                </a:highlight>
              </a:rPr>
              <a:t>error</a:t>
            </a:r>
            <a:r>
              <a:rPr lang="en-US" dirty="0"/>
              <a:t> of the fitted function relative to the given data.</a:t>
            </a:r>
          </a:p>
        </p:txBody>
      </p:sp>
      <p:pic>
        <p:nvPicPr>
          <p:cNvPr id="1026" name="Picture 2" descr="Image result for least squares best fit">
            <a:extLst>
              <a:ext uri="{FF2B5EF4-FFF2-40B4-BE49-F238E27FC236}">
                <a16:creationId xmlns:a16="http://schemas.microsoft.com/office/drawing/2014/main" id="{A426E1B5-13A3-4D87-ACB0-274BACBC2A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7406" y="1710663"/>
            <a:ext cx="6561394" cy="501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8095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FC00E-BF80-4002-959E-C82C387004E1}"/>
              </a:ext>
            </a:extLst>
          </p:cNvPr>
          <p:cNvSpPr>
            <a:spLocks noGrp="1"/>
          </p:cNvSpPr>
          <p:nvPr>
            <p:ph type="title"/>
          </p:nvPr>
        </p:nvSpPr>
        <p:spPr/>
        <p:txBody>
          <a:bodyPr/>
          <a:lstStyle/>
          <a:p>
            <a:r>
              <a:rPr lang="en-US" dirty="0"/>
              <a:t>RANSAC algorithm - step by step - 2</a:t>
            </a:r>
          </a:p>
        </p:txBody>
      </p:sp>
      <p:sp>
        <p:nvSpPr>
          <p:cNvPr id="3" name="Content Placeholder 2">
            <a:extLst>
              <a:ext uri="{FF2B5EF4-FFF2-40B4-BE49-F238E27FC236}">
                <a16:creationId xmlns:a16="http://schemas.microsoft.com/office/drawing/2014/main" id="{E6656AD7-EC02-41FC-9FEB-916F340D3D4B}"/>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Fit</a:t>
            </a:r>
            <a:r>
              <a:rPr lang="en-US" dirty="0">
                <a:solidFill>
                  <a:sysClr val="windowText" lastClr="000000"/>
                </a:solidFill>
                <a:latin typeface="Consolas" pitchFamily="49" charset="0"/>
              </a:rPr>
              <a:t> a model to the data subset.</a:t>
            </a:r>
          </a:p>
          <a:p>
            <a:endParaRPr lang="en-US" dirty="0"/>
          </a:p>
          <a:p>
            <a:r>
              <a:rPr lang="en-US" dirty="0"/>
              <a:t>Can be done using a chosen algorithm (for example LS).</a:t>
            </a:r>
          </a:p>
        </p:txBody>
      </p:sp>
      <p:sp>
        <p:nvSpPr>
          <p:cNvPr id="4" name="Oval 3">
            <a:extLst>
              <a:ext uri="{FF2B5EF4-FFF2-40B4-BE49-F238E27FC236}">
                <a16:creationId xmlns:a16="http://schemas.microsoft.com/office/drawing/2014/main" id="{13BA21B9-28F2-4AEC-B0B0-C08BC445B30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79A1E58-CC8D-4459-AB83-3545E8768615}"/>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4FF55A2-ED8A-490F-B04C-42D4E5E1FB03}"/>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C37ABD-B176-4972-A4AE-7E4AD1C22E85}"/>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D4FA27C-F9E4-499C-B5A4-646032B299A2}"/>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1C83FB-ADFB-46BE-9550-2CAC85906B02}"/>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B2174C3-8B7E-4CB9-B673-BBD3A613335D}"/>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63CBCB-7E49-4C24-A5B2-3396C7ECFBCC}"/>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8D0924D-7B2A-4ADD-A264-1D0B83182FD2}"/>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ED90698-3CF0-4C35-8CA4-2F49492BBC17}"/>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923D977-CEFE-45EA-9BAA-8A9226B73BF1}"/>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C520B5-5892-4986-A083-49551F7FDB14}"/>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3282F69-0AFF-4A08-9CB0-427F27BDFD9A}"/>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0821E2A-0A36-48A7-9832-754C2AB65F97}"/>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0A5EE0A-D3F4-491D-A58A-9629A78914CF}"/>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C04E4A-F466-4742-82C0-C9229FBA3E92}"/>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9A3E621D-A66D-40AB-BB38-5AF0CFD35D60}"/>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DE42DB24-C224-480B-B2CD-7E832F85510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8764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- 3</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find </a:t>
            </a:r>
            <a:r>
              <a:rPr lang="en-US" dirty="0">
                <a:solidFill>
                  <a:sysClr val="windowText" lastClr="000000"/>
                </a:solidFill>
                <a:latin typeface="Consolas" pitchFamily="49" charset="0"/>
              </a:rPr>
              <a:t>inliers that fit the given model.</a:t>
            </a:r>
          </a:p>
          <a:p>
            <a:r>
              <a:rPr lang="en-US" altLang="en-US" dirty="0">
                <a:solidFill>
                  <a:srgbClr val="222222"/>
                </a:solidFill>
                <a:latin typeface="Arial" panose="020B0604020202020204" pitchFamily="34" charset="0"/>
                <a:cs typeface="Arial" panose="020B0604020202020204" pitchFamily="34" charset="0"/>
              </a:rPr>
              <a:t>Test all dataset against the fitted model. Points that fit the estimated model well, according to some chosen</a:t>
            </a:r>
            <a:r>
              <a:rPr lang="en-US" altLang="en-US" dirty="0">
                <a:latin typeface="Arial" panose="020B0604020202020204" pitchFamily="34" charset="0"/>
                <a:cs typeface="Arial" panose="020B0604020202020204" pitchFamily="34" charset="0"/>
              </a:rPr>
              <a:t> loss function, are </a:t>
            </a:r>
            <a:r>
              <a:rPr lang="en-US" altLang="en-US" dirty="0">
                <a:solidFill>
                  <a:srgbClr val="222222"/>
                </a:solidFill>
                <a:latin typeface="Arial" panose="020B0604020202020204" pitchFamily="34" charset="0"/>
                <a:cs typeface="Arial" panose="020B0604020202020204" pitchFamily="34" charset="0"/>
              </a:rPr>
              <a:t>considered as part of the consensus set. This points are called </a:t>
            </a:r>
            <a:r>
              <a:rPr lang="en-US" altLang="en-US" b="1" dirty="0">
                <a:solidFill>
                  <a:srgbClr val="222222"/>
                </a:solidFill>
                <a:latin typeface="Arial" panose="020B0604020202020204" pitchFamily="34" charset="0"/>
                <a:cs typeface="Arial" panose="020B0604020202020204" pitchFamily="34" charset="0"/>
              </a:rPr>
              <a:t>inliers</a:t>
            </a:r>
            <a:r>
              <a:rPr lang="en-US" altLang="en-US" dirty="0">
                <a:solidFill>
                  <a:srgbClr val="222222"/>
                </a:solidFill>
                <a:latin typeface="Arial" panose="020B0604020202020204" pitchFamily="34" charset="0"/>
                <a:cs typeface="Arial" panose="020B0604020202020204" pitchFamily="34" charset="0"/>
              </a:rPr>
              <a:t>.</a:t>
            </a:r>
            <a:endParaRPr lang="en-US" b="1" dirty="0">
              <a:solidFill>
                <a:srgbClr val="222222"/>
              </a:solidFill>
              <a:latin typeface="Arial" panose="020B0604020202020204" pitchFamily="34" charset="0"/>
              <a:cs typeface="Arial" panose="020B0604020202020204" pitchFamily="34" charset="0"/>
            </a:endParaRPr>
          </a:p>
          <a:p>
            <a:r>
              <a:rPr lang="en-US" dirty="0">
                <a:solidFill>
                  <a:srgbClr val="222222"/>
                </a:solidFill>
                <a:latin typeface="Arial" panose="020B0604020202020204" pitchFamily="34" charset="0"/>
                <a:cs typeface="Arial" panose="020B0604020202020204" pitchFamily="34" charset="0"/>
              </a:rPr>
              <a:t>A possible loss function is MSE of the distances (same as TLS).</a:t>
            </a:r>
          </a:p>
          <a:p>
            <a:pPr lvl="1"/>
            <a:r>
              <a:rPr lang="en-US" dirty="0">
                <a:solidFill>
                  <a:srgbClr val="222222"/>
                </a:solidFill>
                <a:latin typeface="Arial" panose="020B0604020202020204" pitchFamily="34" charset="0"/>
                <a:cs typeface="Arial" panose="020B0604020202020204" pitchFamily="34" charset="0"/>
              </a:rPr>
              <a:t>Choose a threshold for the error: below this TH the datapoint will be consider as an inlier.</a:t>
            </a:r>
            <a:endParaRPr lang="en-US" dirty="0"/>
          </a:p>
        </p:txBody>
      </p:sp>
      <p:sp>
        <p:nvSpPr>
          <p:cNvPr id="27" name="Oval 26">
            <a:extLst>
              <a:ext uri="{FF2B5EF4-FFF2-40B4-BE49-F238E27FC236}">
                <a16:creationId xmlns:a16="http://schemas.microsoft.com/office/drawing/2014/main" id="{9503390A-603F-45A7-BC98-714EAB1AD8D1}"/>
              </a:ext>
            </a:extLst>
          </p:cNvPr>
          <p:cNvSpPr/>
          <p:nvPr/>
        </p:nvSpPr>
        <p:spPr>
          <a:xfrm>
            <a:off x="9191583" y="6225512"/>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7B7D2A3-E928-48E9-A4A2-32666E0D73C1}"/>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4971195-018A-4D20-8642-8C4FA6C866B1}"/>
              </a:ext>
            </a:extLst>
          </p:cNvPr>
          <p:cNvSpPr/>
          <p:nvPr/>
        </p:nvSpPr>
        <p:spPr>
          <a:xfrm>
            <a:off x="9446225" y="590190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E5A8FB8-AC17-426A-A8C2-B4271414E432}"/>
              </a:ext>
            </a:extLst>
          </p:cNvPr>
          <p:cNvSpPr/>
          <p:nvPr/>
        </p:nvSpPr>
        <p:spPr>
          <a:xfrm>
            <a:off x="9816615" y="547943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198C166-EA0B-4965-BEDD-C340EF0699EF}"/>
              </a:ext>
            </a:extLst>
          </p:cNvPr>
          <p:cNvSpPr/>
          <p:nvPr/>
        </p:nvSpPr>
        <p:spPr>
          <a:xfrm>
            <a:off x="10314329" y="520887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21AC196-4DB3-48FE-80FF-55E9A9508E5D}"/>
              </a:ext>
            </a:extLst>
          </p:cNvPr>
          <p:cNvSpPr/>
          <p:nvPr/>
        </p:nvSpPr>
        <p:spPr>
          <a:xfrm>
            <a:off x="10439721" y="4551525"/>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908B7F8-488D-4A4C-9189-EC46F7A4B91C}"/>
              </a:ext>
            </a:extLst>
          </p:cNvPr>
          <p:cNvSpPr/>
          <p:nvPr/>
        </p:nvSpPr>
        <p:spPr>
          <a:xfrm>
            <a:off x="10626844" y="488912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15034E8-9398-47DB-9C68-B3B46E5DC013}"/>
              </a:ext>
            </a:extLst>
          </p:cNvPr>
          <p:cNvSpPr/>
          <p:nvPr/>
        </p:nvSpPr>
        <p:spPr>
          <a:xfrm>
            <a:off x="9889923" y="5149551"/>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52B1551-59DA-4543-BC14-AE254B2F50E6}"/>
              </a:ext>
            </a:extLst>
          </p:cNvPr>
          <p:cNvSpPr/>
          <p:nvPr/>
        </p:nvSpPr>
        <p:spPr>
          <a:xfrm>
            <a:off x="9972874" y="5809308"/>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78231A1-09DA-4613-848B-FF7CD2DBE1E9}"/>
              </a:ext>
            </a:extLst>
          </p:cNvPr>
          <p:cNvSpPr/>
          <p:nvPr/>
        </p:nvSpPr>
        <p:spPr>
          <a:xfrm>
            <a:off x="11265382" y="397713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4927E30-EA66-4482-8187-6D2EC7717DD8}"/>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926A8E9-B249-4723-8A45-47CE8EF4FBD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DD35AC-9847-44DE-856D-7BBC2213B050}"/>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EC627C5-2D76-45D2-A47E-4D8DF764275C}"/>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6597EB1-395B-4673-AC5D-EC531044FDB3}"/>
              </a:ext>
            </a:extLst>
          </p:cNvPr>
          <p:cNvSpPr/>
          <p:nvPr/>
        </p:nvSpPr>
        <p:spPr>
          <a:xfrm>
            <a:off x="10225586" y="4925767"/>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5E1366-C54F-43DA-8506-036D709A1F3F}"/>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1934141-14D9-4564-8150-3110051CF9FE}"/>
              </a:ext>
            </a:extLst>
          </p:cNvPr>
          <p:cNvCxnSpPr>
            <a:cxnSpLocks/>
          </p:cNvCxnSpPr>
          <p:nvPr/>
        </p:nvCxnSpPr>
        <p:spPr>
          <a:xfrm flipH="1">
            <a:off x="9261032" y="3869108"/>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134F979-946F-434E-89BC-93412479B6BB}"/>
              </a:ext>
            </a:extLst>
          </p:cNvPr>
          <p:cNvCxnSpPr>
            <a:cxnSpLocks/>
          </p:cNvCxnSpPr>
          <p:nvPr/>
        </p:nvCxnSpPr>
        <p:spPr>
          <a:xfrm flipH="1">
            <a:off x="8740174" y="3460387"/>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92817648-5238-46CC-AF3A-09E1A7BFCDC2}"/>
              </a:ext>
            </a:extLst>
          </p:cNvPr>
          <p:cNvSpPr/>
          <p:nvPr/>
        </p:nvSpPr>
        <p:spPr>
          <a:xfrm rot="18911021">
            <a:off x="8646906" y="6456759"/>
            <a:ext cx="227636" cy="32397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ectangle 47">
            <a:extLst>
              <a:ext uri="{FF2B5EF4-FFF2-40B4-BE49-F238E27FC236}">
                <a16:creationId xmlns:a16="http://schemas.microsoft.com/office/drawing/2014/main" id="{71AD486F-E15B-452B-A5DB-BBD5B28B8F7F}"/>
              </a:ext>
            </a:extLst>
          </p:cNvPr>
          <p:cNvSpPr/>
          <p:nvPr/>
        </p:nvSpPr>
        <p:spPr>
          <a:xfrm>
            <a:off x="8269466" y="6519446"/>
            <a:ext cx="415762"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TH</a:t>
            </a:r>
          </a:p>
        </p:txBody>
      </p:sp>
      <p:sp>
        <p:nvSpPr>
          <p:cNvPr id="49" name="Oval 48">
            <a:extLst>
              <a:ext uri="{FF2B5EF4-FFF2-40B4-BE49-F238E27FC236}">
                <a16:creationId xmlns:a16="http://schemas.microsoft.com/office/drawing/2014/main" id="{C705F065-DE9F-43F0-B2E5-21BB276883DE}"/>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4DA22BB1-23D2-45B1-B7C3-3F8687150E1B}"/>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3446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- 4</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if</a:t>
            </a:r>
            <a:r>
              <a:rPr lang="en-US" dirty="0">
                <a:solidFill>
                  <a:sysClr val="windowText" lastClr="000000"/>
                </a:solidFill>
                <a:latin typeface="Consolas" pitchFamily="49" charset="0"/>
              </a:rPr>
              <a:t>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 is bigger than the old best model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a:t>
            </a:r>
          </a:p>
          <a:p>
            <a:pPr marL="0" indent="0">
              <a:buNone/>
            </a:pPr>
            <a:r>
              <a:rPr lang="en-US" b="1" dirty="0">
                <a:solidFill>
                  <a:sysClr val="windowText" lastClr="000000"/>
                </a:solidFill>
                <a:latin typeface="Consolas" pitchFamily="49" charset="0"/>
              </a:rPr>
              <a:t>	Save</a:t>
            </a:r>
            <a:r>
              <a:rPr lang="en-US" dirty="0">
                <a:solidFill>
                  <a:sysClr val="windowText" lastClr="000000"/>
                </a:solidFill>
                <a:latin typeface="Consolas" pitchFamily="49" charset="0"/>
              </a:rPr>
              <a:t> as best model</a:t>
            </a:r>
          </a:p>
          <a:p>
            <a:r>
              <a:rPr lang="en-US" dirty="0">
                <a:solidFill>
                  <a:srgbClr val="222222"/>
                </a:solidFill>
                <a:latin typeface="Arial" panose="020B0604020202020204" pitchFamily="34" charset="0"/>
                <a:cs typeface="Arial" panose="020B0604020202020204" pitchFamily="34" charset="0"/>
              </a:rPr>
              <a:t>Trivial… </a:t>
            </a:r>
          </a:p>
          <a:p>
            <a:r>
              <a:rPr lang="en-US" dirty="0">
                <a:solidFill>
                  <a:srgbClr val="222222"/>
                </a:solidFill>
                <a:latin typeface="Arial" panose="020B0604020202020204" pitchFamily="34" charset="0"/>
                <a:cs typeface="Arial" panose="020B0604020202020204" pitchFamily="34" charset="0"/>
              </a:rPr>
              <a:t>An improvement to the final step can be iteratively re-fitting the model with all inliers to find a better describing model.</a:t>
            </a:r>
            <a:endParaRPr lang="en-US" dirty="0"/>
          </a:p>
        </p:txBody>
      </p:sp>
      <p:sp>
        <p:nvSpPr>
          <p:cNvPr id="5" name="Oval 4">
            <a:extLst>
              <a:ext uri="{FF2B5EF4-FFF2-40B4-BE49-F238E27FC236}">
                <a16:creationId xmlns:a16="http://schemas.microsoft.com/office/drawing/2014/main" id="{15437364-260E-48DA-B836-F11E5CA9D95A}"/>
              </a:ext>
            </a:extLst>
          </p:cNvPr>
          <p:cNvSpPr/>
          <p:nvPr/>
        </p:nvSpPr>
        <p:spPr>
          <a:xfrm>
            <a:off x="9191583" y="6225512"/>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B77885A-FE6A-46F7-8D8A-20B48826CC7B}"/>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F11992-C900-4B5F-91E7-A1B87633753C}"/>
              </a:ext>
            </a:extLst>
          </p:cNvPr>
          <p:cNvSpPr/>
          <p:nvPr/>
        </p:nvSpPr>
        <p:spPr>
          <a:xfrm>
            <a:off x="9446225" y="590190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11E450E-C28D-4556-9A4E-926AA532E71F}"/>
              </a:ext>
            </a:extLst>
          </p:cNvPr>
          <p:cNvSpPr/>
          <p:nvPr/>
        </p:nvSpPr>
        <p:spPr>
          <a:xfrm>
            <a:off x="9816615" y="547943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CAE91ED-D05F-4460-8811-3B4706A95A4A}"/>
              </a:ext>
            </a:extLst>
          </p:cNvPr>
          <p:cNvSpPr/>
          <p:nvPr/>
        </p:nvSpPr>
        <p:spPr>
          <a:xfrm>
            <a:off x="10314329" y="520887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FA1B410-4407-410A-B571-5974B6708F11}"/>
              </a:ext>
            </a:extLst>
          </p:cNvPr>
          <p:cNvSpPr/>
          <p:nvPr/>
        </p:nvSpPr>
        <p:spPr>
          <a:xfrm>
            <a:off x="10439721" y="4551525"/>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A1E6093-C48C-4DD7-9591-4EAB21F21F55}"/>
              </a:ext>
            </a:extLst>
          </p:cNvPr>
          <p:cNvSpPr/>
          <p:nvPr/>
        </p:nvSpPr>
        <p:spPr>
          <a:xfrm>
            <a:off x="10626844" y="488912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60DEBFC-91CF-48CC-9173-B015BA09BE9E}"/>
              </a:ext>
            </a:extLst>
          </p:cNvPr>
          <p:cNvSpPr/>
          <p:nvPr/>
        </p:nvSpPr>
        <p:spPr>
          <a:xfrm>
            <a:off x="9889923" y="5149551"/>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CB3C0C1-A027-4493-85BB-C46DF1C4214F}"/>
              </a:ext>
            </a:extLst>
          </p:cNvPr>
          <p:cNvSpPr/>
          <p:nvPr/>
        </p:nvSpPr>
        <p:spPr>
          <a:xfrm>
            <a:off x="9972874" y="580930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F14E69A-41D1-44A8-BA2D-6B3E32D822B2}"/>
              </a:ext>
            </a:extLst>
          </p:cNvPr>
          <p:cNvSpPr/>
          <p:nvPr/>
        </p:nvSpPr>
        <p:spPr>
          <a:xfrm>
            <a:off x="11265382" y="397713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2D22DD7-3717-41E0-BD22-7840561C1E92}"/>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36B8FE-31F7-4537-9D65-2DD6E49A976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FC1A85-4575-426F-9C10-39ED01CEEEFF}"/>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5D5C82-55A1-465E-8E7A-3862E7480BCF}"/>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253A57E-E603-462A-8255-5A931C16EB46}"/>
              </a:ext>
            </a:extLst>
          </p:cNvPr>
          <p:cNvSpPr/>
          <p:nvPr/>
        </p:nvSpPr>
        <p:spPr>
          <a:xfrm>
            <a:off x="10746450" y="393083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3D8BEB-AD7B-4540-B611-9EC14FCC23AC}"/>
              </a:ext>
            </a:extLst>
          </p:cNvPr>
          <p:cNvSpPr/>
          <p:nvPr/>
        </p:nvSpPr>
        <p:spPr>
          <a:xfrm>
            <a:off x="10225586" y="4925767"/>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2582E5-DF99-4841-90F8-00E14E5DC7C3}"/>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28D8122-6DBE-4AC6-A7D9-FF572ABEF0E3}"/>
              </a:ext>
            </a:extLst>
          </p:cNvPr>
          <p:cNvCxnSpPr>
            <a:cxnSpLocks/>
          </p:cNvCxnSpPr>
          <p:nvPr/>
        </p:nvCxnSpPr>
        <p:spPr>
          <a:xfrm flipH="1">
            <a:off x="9000603" y="3576577"/>
            <a:ext cx="2542572" cy="30419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31A15C-BC82-43CF-AC7F-7058D98922BD}"/>
              </a:ext>
            </a:extLst>
          </p:cNvPr>
          <p:cNvCxnSpPr>
            <a:cxnSpLocks/>
          </p:cNvCxnSpPr>
          <p:nvPr/>
        </p:nvCxnSpPr>
        <p:spPr>
          <a:xfrm flipH="1">
            <a:off x="9323150" y="3793433"/>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8A64C-8353-4FD8-92DD-349398B4745C}"/>
              </a:ext>
            </a:extLst>
          </p:cNvPr>
          <p:cNvCxnSpPr>
            <a:cxnSpLocks/>
          </p:cNvCxnSpPr>
          <p:nvPr/>
        </p:nvCxnSpPr>
        <p:spPr>
          <a:xfrm flipH="1">
            <a:off x="8674039" y="3378881"/>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2694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E52C-9597-4CC3-9CF4-A107B37A1654}"/>
              </a:ext>
            </a:extLst>
          </p:cNvPr>
          <p:cNvSpPr>
            <a:spLocks noGrp="1"/>
          </p:cNvSpPr>
          <p:nvPr>
            <p:ph type="title"/>
          </p:nvPr>
        </p:nvSpPr>
        <p:spPr/>
        <p:txBody>
          <a:bodyPr/>
          <a:lstStyle/>
          <a:p>
            <a:r>
              <a:rPr lang="en-US" dirty="0"/>
              <a:t>RANSAC algorithm - step by step - 0</a:t>
            </a:r>
          </a:p>
        </p:txBody>
      </p:sp>
      <p:sp>
        <p:nvSpPr>
          <p:cNvPr id="3" name="Content Placeholder 2">
            <a:extLst>
              <a:ext uri="{FF2B5EF4-FFF2-40B4-BE49-F238E27FC236}">
                <a16:creationId xmlns:a16="http://schemas.microsoft.com/office/drawing/2014/main" id="{79587281-3FB5-4688-AD53-B4F16F06651C}"/>
              </a:ext>
            </a:extLst>
          </p:cNvPr>
          <p:cNvSpPr>
            <a:spLocks noGrp="1"/>
          </p:cNvSpPr>
          <p:nvPr>
            <p:ph idx="1"/>
          </p:nvPr>
        </p:nvSpPr>
        <p:spPr/>
        <p:txBody>
          <a:bodyPr>
            <a:normAutofit/>
          </a:bodyPr>
          <a:lstStyle/>
          <a:p>
            <a:pPr marL="0" indent="0">
              <a:buNone/>
            </a:pPr>
            <a:r>
              <a:rPr lang="en-US" b="1" dirty="0">
                <a:solidFill>
                  <a:sysClr val="windowText" lastClr="000000"/>
                </a:solidFill>
                <a:latin typeface="Consolas" pitchFamily="49" charset="0"/>
              </a:rPr>
              <a:t>While</a:t>
            </a:r>
            <a:r>
              <a:rPr lang="en-US" dirty="0">
                <a:solidFill>
                  <a:sysClr val="windowText" lastClr="000000"/>
                </a:solidFill>
                <a:latin typeface="Consolas" pitchFamily="49" charset="0"/>
              </a:rPr>
              <a:t> searching for best model fit:</a:t>
            </a:r>
          </a:p>
          <a:p>
            <a:pPr marL="0" indent="0">
              <a:buNone/>
            </a:pPr>
            <a:endParaRPr lang="en-US" dirty="0"/>
          </a:p>
          <a:p>
            <a:r>
              <a:rPr lang="en-US" dirty="0"/>
              <a:t>How do we know when to stop? How much we need to iterate before getting the best model?</a:t>
            </a:r>
          </a:p>
          <a:p>
            <a:r>
              <a:rPr lang="en-US" dirty="0"/>
              <a:t>Let’s look at a possible statistical model for this question.</a:t>
            </a:r>
          </a:p>
        </p:txBody>
      </p:sp>
    </p:spTree>
    <p:extLst>
      <p:ext uri="{BB962C8B-B14F-4D97-AF65-F5344CB8AC3E}">
        <p14:creationId xmlns:p14="http://schemas.microsoft.com/office/powerpoint/2010/main" val="20822923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8AFF-8EC5-464F-A58B-69EB511A09F2}"/>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694459-F025-4A02-96CE-19FC6E486B20}"/>
                  </a:ext>
                </a:extLst>
              </p:cNvPr>
              <p:cNvSpPr>
                <a:spLocks noGrp="1"/>
              </p:cNvSpPr>
              <p:nvPr>
                <p:ph idx="1"/>
              </p:nvPr>
            </p:nvSpPr>
            <p:spPr/>
            <p:txBody>
              <a:bodyPr/>
              <a:lstStyle/>
              <a:p>
                <a:r>
                  <a:rPr lang="en-US" dirty="0"/>
                  <a:t>Denote</a:t>
                </a:r>
              </a:p>
              <a:p>
                <a:pPr marL="0" indent="0">
                  <a:buNone/>
                </a:pPr>
                <a14:m>
                  <m:oMath xmlns:m="http://schemas.openxmlformats.org/officeDocument/2006/math">
                    <m:r>
                      <a:rPr lang="en-US" i="1">
                        <a:latin typeface="Cambria Math" panose="02040503050406030204" pitchFamily="18" charset="0"/>
                      </a:rPr>
                      <m:t>𝜔</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𝑖𝑛𝑙𝑖𝑒𝑟𝑠</m:t>
                        </m:r>
                      </m:num>
                      <m:den>
                        <m:r>
                          <a:rPr lang="en-US" i="1">
                            <a:latin typeface="Cambria Math" panose="02040503050406030204" pitchFamily="18" charset="0"/>
                          </a:rPr>
                          <m:t># </m:t>
                        </m:r>
                        <m:r>
                          <a:rPr lang="en-US" i="1">
                            <a:latin typeface="Cambria Math" panose="02040503050406030204" pitchFamily="18" charset="0"/>
                          </a:rPr>
                          <m:t>𝑡𝑜𝑡𝑎𝑙</m:t>
                        </m:r>
                        <m:r>
                          <a:rPr lang="en-US" i="1">
                            <a:latin typeface="Cambria Math" panose="02040503050406030204" pitchFamily="18" charset="0"/>
                          </a:rPr>
                          <m:t> </m:t>
                        </m:r>
                        <m:r>
                          <a:rPr lang="en-US" i="1">
                            <a:latin typeface="Cambria Math" panose="02040503050406030204" pitchFamily="18" charset="0"/>
                          </a:rPr>
                          <m:t>𝑑𝑎𝑡𝑎𝑝𝑜𝑖𝑛𝑡𝑠</m:t>
                        </m:r>
                      </m:den>
                    </m:f>
                  </m:oMath>
                </a14:m>
                <a:r>
                  <a:rPr lang="en-US" dirty="0"/>
                  <a:t> :</a:t>
                </a:r>
              </a:p>
              <a:p>
                <a:pPr lvl="1"/>
                <a:r>
                  <a:rPr lang="en-US" dirty="0"/>
                  <a:t>getting </a:t>
                </a:r>
                <a14:m>
                  <m:oMath xmlns:m="http://schemas.openxmlformats.org/officeDocument/2006/math">
                    <m:r>
                      <a:rPr lang="en-US" i="1">
                        <a:latin typeface="Cambria Math" panose="02040503050406030204" pitchFamily="18" charset="0"/>
                      </a:rPr>
                      <m:t>𝜔</m:t>
                    </m:r>
                  </m:oMath>
                </a14:m>
                <a:r>
                  <a:rPr lang="en-US" dirty="0"/>
                  <a:t> ratio will be considered as reaching the best model.</a:t>
                </a:r>
              </a:p>
              <a:p>
                <a:pPr lvl="1"/>
                <a:r>
                  <a:rPr lang="en-US" dirty="0"/>
                  <a:t>This ratio is usually user specified according to dataset properties (or educated guess). </a:t>
                </a:r>
              </a:p>
              <a:p>
                <a:pPr marL="0" indent="0">
                  <a:buNone/>
                </a:pP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number of iterations (will be calculated).</a:t>
                </a:r>
              </a:p>
              <a:p>
                <a:pPr marL="0" indent="0">
                  <a:buNone/>
                </a:pPr>
                <a14:m>
                  <m:oMath xmlns:m="http://schemas.openxmlformats.org/officeDocument/2006/math">
                    <m:r>
                      <a:rPr lang="en-US" i="1">
                        <a:latin typeface="Cambria Math" panose="02040503050406030204" pitchFamily="18" charset="0"/>
                      </a:rPr>
                      <m:t>𝑝</m:t>
                    </m:r>
                    <m:r>
                      <a:rPr lang="en-US">
                        <a:latin typeface="Cambria Math" panose="02040503050406030204" pitchFamily="18" charset="0"/>
                      </a:rPr>
                      <m:t>:</m:t>
                    </m:r>
                  </m:oMath>
                </a14:m>
                <a:r>
                  <a:rPr lang="en-US" dirty="0"/>
                  <a:t> percentage chance of achieving best model in chosen </a:t>
                </a:r>
                <a14:m>
                  <m:oMath xmlns:m="http://schemas.openxmlformats.org/officeDocument/2006/math">
                    <m:r>
                      <a:rPr lang="en-US" b="0" i="1" smtClean="0">
                        <a:latin typeface="Cambria Math" panose="02040503050406030204" pitchFamily="18" charset="0"/>
                      </a:rPr>
                      <m:t>𝑘</m:t>
                    </m:r>
                  </m:oMath>
                </a14:m>
                <a:r>
                  <a:rPr lang="en-US" dirty="0"/>
                  <a:t> iterations (also user specified).</a:t>
                </a:r>
              </a:p>
              <a:p>
                <a:pPr marL="0" indent="0">
                  <a:buNone/>
                </a:pP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number of initially sampled subset datapoints.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D694459-F025-4A02-96CE-19FC6E486B20}"/>
                  </a:ext>
                </a:extLst>
              </p:cNvPr>
              <p:cNvSpPr>
                <a:spLocks noGrp="1" noRot="1" noChangeAspect="1" noMove="1" noResize="1" noEditPoints="1" noAdjustHandles="1" noChangeArrowheads="1" noChangeShapeType="1" noTextEdit="1"/>
              </p:cNvSpPr>
              <p:nvPr>
                <p:ph idx="1"/>
              </p:nvPr>
            </p:nvSpPr>
            <p:spPr>
              <a:blipFill>
                <a:blip r:embed="rId2"/>
                <a:stretch>
                  <a:fillRect l="-1034" t="-959"/>
                </a:stretch>
              </a:blipFill>
            </p:spPr>
            <p:txBody>
              <a:bodyPr/>
              <a:lstStyle/>
              <a:p>
                <a:r>
                  <a:rPr lang="en-US">
                    <a:noFill/>
                  </a:rPr>
                  <a:t> </a:t>
                </a:r>
              </a:p>
            </p:txBody>
          </p:sp>
        </mc:Fallback>
      </mc:AlternateContent>
    </p:spTree>
    <p:extLst>
      <p:ext uri="{BB962C8B-B14F-4D97-AF65-F5344CB8AC3E}">
        <p14:creationId xmlns:p14="http://schemas.microsoft.com/office/powerpoint/2010/main" val="558673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111A-2528-49DD-9094-89C012B23D38}"/>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6A6BEF-BD5B-4182-A5D7-667B4F4B0F04}"/>
                  </a:ext>
                </a:extLst>
              </p:cNvPr>
              <p:cNvSpPr>
                <a:spLocks noGrp="1"/>
              </p:cNvSpPr>
              <p:nvPr>
                <p:ph idx="1"/>
              </p:nvPr>
            </p:nvSpPr>
            <p:spPr/>
            <p:txBody>
              <a:bodyPr/>
              <a:lstStyle/>
              <a:p>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all </a:t>
                </a:r>
                <a14:m>
                  <m:oMath xmlns:m="http://schemas.openxmlformats.org/officeDocument/2006/math">
                    <m:r>
                      <a:rPr lang="en-US" i="1" dirty="0" smtClean="0">
                        <a:latin typeface="Cambria Math" panose="02040503050406030204" pitchFamily="18" charset="0"/>
                      </a:rPr>
                      <m:t>𝑛</m:t>
                    </m:r>
                  </m:oMath>
                </a14:m>
                <a:r>
                  <a:rPr lang="en-US" dirty="0"/>
                  <a:t> points are inliers.</a:t>
                </a:r>
              </a:p>
              <a:p>
                <a14:m>
                  <m:oMath xmlns:m="http://schemas.openxmlformats.org/officeDocument/2006/math">
                    <m:r>
                      <a:rPr lang="en-US" i="1" dirty="0" smtClean="0">
                        <a:latin typeface="Cambria Math" panose="02040503050406030204" pitchFamily="18" charset="0"/>
                      </a:rPr>
                      <m:t>1 −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at least one of the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t>points is an outlier.</a:t>
                </a:r>
              </a:p>
              <a:p>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𝜔</m:t>
                                </m:r>
                              </m:e>
                              <m:sup>
                                <m:r>
                                  <a:rPr lang="en-US" b="0" i="1" smtClean="0">
                                    <a:latin typeface="Cambria Math" panose="02040503050406030204" pitchFamily="18" charset="0"/>
                                  </a:rPr>
                                  <m:t>𝑛</m:t>
                                </m:r>
                              </m:sup>
                            </m:sSup>
                          </m:e>
                        </m:d>
                      </m:e>
                      <m:sup>
                        <m:r>
                          <a:rPr lang="en-US" b="0" i="1" smtClean="0">
                            <a:latin typeface="Cambria Math" panose="02040503050406030204" pitchFamily="18" charset="0"/>
                          </a:rPr>
                          <m:t>𝑘</m:t>
                        </m:r>
                      </m:sup>
                    </m:sSup>
                  </m:oMath>
                </a14:m>
                <a:r>
                  <a:rPr lang="en-US" dirty="0"/>
                  <a:t> is the probability that in </a:t>
                </a:r>
                <a14:m>
                  <m:oMath xmlns:m="http://schemas.openxmlformats.org/officeDocument/2006/math">
                    <m:r>
                      <a:rPr lang="en-US" b="0" i="1" smtClean="0">
                        <a:latin typeface="Cambria Math" panose="02040503050406030204" pitchFamily="18" charset="0"/>
                      </a:rPr>
                      <m:t>𝑘</m:t>
                    </m:r>
                  </m:oMath>
                </a14:m>
                <a:r>
                  <a:rPr lang="en-US" dirty="0"/>
                  <a:t> iterations we will always have at least one outlier (meaning we didn’t get best match).</a:t>
                </a:r>
              </a:p>
              <a:p>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log</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num>
                      <m:den>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𝑛</m:t>
                            </m:r>
                          </m:sup>
                        </m:sSup>
                        <m:r>
                          <a:rPr lang="en-US" b="0" i="1" smtClean="0">
                            <a:latin typeface="Cambria Math" panose="02040503050406030204" pitchFamily="18" charset="0"/>
                          </a:rPr>
                          <m:t>)</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86A6BEF-BD5B-4182-A5D7-667B4F4B0F04}"/>
                  </a:ext>
                </a:extLst>
              </p:cNvPr>
              <p:cNvSpPr>
                <a:spLocks noGrp="1" noRot="1" noChangeAspect="1" noMove="1" noResize="1" noEditPoints="1" noAdjustHandles="1" noChangeArrowheads="1" noChangeShapeType="1" noTextEdit="1"/>
              </p:cNvSpPr>
              <p:nvPr>
                <p:ph idx="1"/>
              </p:nvPr>
            </p:nvSpPr>
            <p:spPr>
              <a:blipFill>
                <a:blip r:embed="rId2"/>
                <a:stretch>
                  <a:fillRect t="-959"/>
                </a:stretch>
              </a:blipFill>
            </p:spPr>
            <p:txBody>
              <a:bodyPr/>
              <a:lstStyle/>
              <a:p>
                <a:r>
                  <a:rPr lang="en-US">
                    <a:noFill/>
                  </a:rPr>
                  <a:t> </a:t>
                </a:r>
              </a:p>
            </p:txBody>
          </p:sp>
        </mc:Fallback>
      </mc:AlternateContent>
      <p:sp>
        <p:nvSpPr>
          <p:cNvPr id="5" name="AutoShape 2" descr="w^{{n}}">
            <a:extLst>
              <a:ext uri="{FF2B5EF4-FFF2-40B4-BE49-F238E27FC236}">
                <a16:creationId xmlns:a16="http://schemas.microsoft.com/office/drawing/2014/main" id="{C2048D6A-5EAA-496E-90BA-5765BCAD5603}"/>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 descr="1-w^{n}">
            <a:extLst>
              <a:ext uri="{FF2B5EF4-FFF2-40B4-BE49-F238E27FC236}">
                <a16:creationId xmlns:a16="http://schemas.microsoft.com/office/drawing/2014/main" id="{F6D269E6-B12E-46FB-8A2E-D417084E2D31}"/>
              </a:ext>
            </a:extLst>
          </p:cNvPr>
          <p:cNvSpPr>
            <a:spLocks noChangeAspect="1" noChangeArrowheads="1"/>
          </p:cNvSpPr>
          <p:nvPr/>
        </p:nvSpPr>
        <p:spPr bwMode="auto">
          <a:xfrm>
            <a:off x="31321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Rounded Corners 6">
            <a:extLst>
              <a:ext uri="{FF2B5EF4-FFF2-40B4-BE49-F238E27FC236}">
                <a16:creationId xmlns:a16="http://schemas.microsoft.com/office/drawing/2014/main" id="{5BC9F5EC-27DD-4AC6-919B-88EA40FBF7AA}"/>
              </a:ext>
            </a:extLst>
          </p:cNvPr>
          <p:cNvSpPr/>
          <p:nvPr/>
        </p:nvSpPr>
        <p:spPr>
          <a:xfrm>
            <a:off x="555587" y="2754776"/>
            <a:ext cx="2268636"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678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62C7-6D78-49E5-A07F-65DA1E363133}"/>
              </a:ext>
            </a:extLst>
          </p:cNvPr>
          <p:cNvSpPr>
            <a:spLocks noGrp="1"/>
          </p:cNvSpPr>
          <p:nvPr>
            <p:ph type="title"/>
          </p:nvPr>
        </p:nvSpPr>
        <p:spPr/>
        <p:txBody>
          <a:bodyPr/>
          <a:lstStyle/>
          <a:p>
            <a:r>
              <a:rPr lang="en-US" dirty="0"/>
              <a:t>Error / Loss</a:t>
            </a:r>
          </a:p>
        </p:txBody>
      </p:sp>
      <p:sp>
        <p:nvSpPr>
          <p:cNvPr id="3" name="Content Placeholder 2">
            <a:extLst>
              <a:ext uri="{FF2B5EF4-FFF2-40B4-BE49-F238E27FC236}">
                <a16:creationId xmlns:a16="http://schemas.microsoft.com/office/drawing/2014/main" id="{AAB1D311-F54E-4773-8CDF-C77050CB107E}"/>
              </a:ext>
            </a:extLst>
          </p:cNvPr>
          <p:cNvSpPr>
            <a:spLocks noGrp="1"/>
          </p:cNvSpPr>
          <p:nvPr>
            <p:ph idx="1"/>
          </p:nvPr>
        </p:nvSpPr>
        <p:spPr>
          <a:xfrm>
            <a:off x="203200" y="762000"/>
            <a:ext cx="11785600" cy="6096000"/>
          </a:xfrm>
        </p:spPr>
        <p:txBody>
          <a:bodyPr>
            <a:normAutofit fontScale="92500"/>
          </a:bodyPr>
          <a:lstStyle/>
          <a:p>
            <a:r>
              <a:rPr lang="en-US" dirty="0"/>
              <a:t> </a:t>
            </a:r>
            <a:r>
              <a:rPr lang="en-US" b="1" dirty="0"/>
              <a:t>Error</a:t>
            </a:r>
            <a:r>
              <a:rPr lang="en-US" dirty="0"/>
              <a:t> (also known as </a:t>
            </a:r>
            <a:r>
              <a:rPr lang="en-US" b="1" dirty="0"/>
              <a:t>loss</a:t>
            </a:r>
            <a:r>
              <a:rPr lang="en-US" dirty="0"/>
              <a:t>) is a method of evaluating how well a specific algorithm models the given data.</a:t>
            </a:r>
          </a:p>
          <a:p>
            <a:pPr lvl="1"/>
            <a:r>
              <a:rPr lang="en-US" dirty="0"/>
              <a:t>If predictions deviates too much from actual results, error would be high.</a:t>
            </a:r>
          </a:p>
          <a:p>
            <a:r>
              <a:rPr lang="en-US" dirty="0"/>
              <a:t>A popular error used a lot in CV and statistics is called </a:t>
            </a:r>
            <a:r>
              <a:rPr lang="en-US" b="1" dirty="0"/>
              <a:t>MSE </a:t>
            </a:r>
            <a:r>
              <a:rPr lang="en-US" dirty="0"/>
              <a:t>(mean square error, also known as </a:t>
            </a:r>
            <a:r>
              <a:rPr lang="en-US" b="1" dirty="0"/>
              <a:t>L2 loss </a:t>
            </a:r>
            <a:r>
              <a:rPr lang="en-US" dirty="0"/>
              <a:t>or </a:t>
            </a:r>
            <a:r>
              <a:rPr lang="en-US" b="1" dirty="0"/>
              <a:t>quadratic loss</a:t>
            </a:r>
            <a:r>
              <a:rPr lang="en-US" dirty="0"/>
              <a:t>).</a:t>
            </a:r>
          </a:p>
          <a:p>
            <a:endParaRPr lang="en-US" dirty="0">
              <a:highlight>
                <a:srgbClr val="FFFF00"/>
              </a:highlight>
            </a:endParaRPr>
          </a:p>
          <a:p>
            <a:endParaRPr lang="en-US" dirty="0"/>
          </a:p>
          <a:p>
            <a:endParaRPr lang="en-US" dirty="0"/>
          </a:p>
          <a:p>
            <a:r>
              <a:rPr lang="en-US" dirty="0"/>
              <a:t> MSE: The mean of the distance from each point to the predicted regression model. </a:t>
            </a:r>
          </a:p>
          <a:p>
            <a:r>
              <a:rPr lang="en-US" dirty="0"/>
              <a:t>We need to find the set of variables that minimizes the error - </a:t>
            </a:r>
            <a:r>
              <a:rPr lang="en-US" b="1" dirty="0">
                <a:highlight>
                  <a:srgbClr val="FFFF00"/>
                </a:highlight>
              </a:rPr>
              <a:t>MMSE</a:t>
            </a:r>
            <a:r>
              <a:rPr lang="en-US" dirty="0"/>
              <a:t> (minimum mean square error).</a:t>
            </a:r>
          </a:p>
          <a:p>
            <a:r>
              <a:rPr lang="en-US" dirty="0"/>
              <a:t>Other variants of this error are </a:t>
            </a:r>
            <a:r>
              <a:rPr lang="en-US" b="1" dirty="0"/>
              <a:t>SSD (sum of square distances) </a:t>
            </a:r>
            <a:r>
              <a:rPr lang="en-US" dirty="0"/>
              <a:t>or</a:t>
            </a:r>
            <a:r>
              <a:rPr lang="en-US" b="1" dirty="0"/>
              <a:t> RMSE (root mean square error)</a:t>
            </a:r>
            <a:endParaRPr lang="en-US" dirty="0"/>
          </a:p>
        </p:txBody>
      </p:sp>
      <p:sp>
        <p:nvSpPr>
          <p:cNvPr id="4" name="Rectangle: Rounded Corners 3">
            <a:extLst>
              <a:ext uri="{FF2B5EF4-FFF2-40B4-BE49-F238E27FC236}">
                <a16:creationId xmlns:a16="http://schemas.microsoft.com/office/drawing/2014/main" id="{C2F963D7-B56B-4532-A6C0-1EE3EA5075DD}"/>
              </a:ext>
            </a:extLst>
          </p:cNvPr>
          <p:cNvSpPr/>
          <p:nvPr/>
        </p:nvSpPr>
        <p:spPr>
          <a:xfrm>
            <a:off x="531404" y="3127542"/>
            <a:ext cx="4746651" cy="13402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0">
            <a:extLst>
              <a:ext uri="{FF2B5EF4-FFF2-40B4-BE49-F238E27FC236}">
                <a16:creationId xmlns:a16="http://schemas.microsoft.com/office/drawing/2014/main" id="{5562F2A5-8F73-4C5C-9EC9-2D8145460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041" y="3250253"/>
            <a:ext cx="4405208" cy="110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576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508D-B38A-4E9F-B52A-80E42A9C1B34}"/>
              </a:ext>
            </a:extLst>
          </p:cNvPr>
          <p:cNvSpPr>
            <a:spLocks noGrp="1"/>
          </p:cNvSpPr>
          <p:nvPr>
            <p:ph type="title"/>
          </p:nvPr>
        </p:nvSpPr>
        <p:spPr/>
        <p:txBody>
          <a:bodyPr/>
          <a:lstStyle/>
          <a:p>
            <a:r>
              <a:rPr lang="en-US" dirty="0"/>
              <a:t>Linearity assumption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2577B95-87F2-431F-AEE4-E761C9ABC20E}"/>
                  </a:ext>
                </a:extLst>
              </p:cNvPr>
              <p:cNvSpPr>
                <a:spLocks noGrp="1"/>
              </p:cNvSpPr>
              <p:nvPr>
                <p:ph idx="1"/>
              </p:nvPr>
            </p:nvSpPr>
            <p:spPr/>
            <p:txBody>
              <a:bodyPr>
                <a:normAutofit/>
              </a:bodyPr>
              <a:lstStyle/>
              <a:p>
                <a:r>
                  <a:rPr lang="en-US" dirty="0"/>
                  <a:t>From now and until the end of the class we will assume that our fitted function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a:t>
                </a:r>
                <a:r>
                  <a:rPr lang="en-US" dirty="0">
                    <a:highlight>
                      <a:srgbClr val="FFFF00"/>
                    </a:highlight>
                  </a:rPr>
                  <a:t>is linear in its unknown variables.</a:t>
                </a:r>
                <a:endParaRPr lang="en-US" dirty="0"/>
              </a:p>
              <a:p>
                <a:r>
                  <a:rPr lang="en-US" dirty="0"/>
                  <a:t>linear in its unknown variables- example:</a:t>
                </a:r>
              </a:p>
              <a:p>
                <a:pPr lvl="1"/>
                <a:r>
                  <a:rPr lang="en-US" dirty="0"/>
                  <a:t>Fitting a line to the data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𝑚𝑥</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are linear in the input.</a:t>
                </a:r>
              </a:p>
              <a:p>
                <a:pPr lvl="1"/>
                <a:r>
                  <a:rPr lang="en-US" dirty="0"/>
                  <a:t>A parabolic fit: finding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a14:m>
                <a:r>
                  <a:rPr lang="en-US" dirty="0"/>
                  <a:t> for the best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is also a linear fit! A linear combination of it’s known input. One can assume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𝑏𝑥</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 </m:t>
                    </m:r>
                  </m:oMath>
                </a14:m>
                <a:r>
                  <a:rPr lang="en-US" dirty="0"/>
                  <a:t>and see the linear combination more vividly.</a:t>
                </a:r>
              </a:p>
              <a:p>
                <a:endParaRPr lang="en-US" dirty="0"/>
              </a:p>
              <a:p>
                <a:r>
                  <a:rPr lang="en-US" dirty="0"/>
                  <a:t>Interchangeable names in this class: (linear) regression, (linear) least squares.</a:t>
                </a:r>
              </a:p>
              <a:p>
                <a:pPr lvl="1"/>
                <a:r>
                  <a:rPr lang="en-US" dirty="0"/>
                  <a:t>With the linear prefix it’s more accurate, but we won’t bother…</a:t>
                </a:r>
              </a:p>
            </p:txBody>
          </p:sp>
        </mc:Choice>
        <mc:Fallback>
          <p:sp>
            <p:nvSpPr>
              <p:cNvPr id="3" name="Content Placeholder 2">
                <a:extLst>
                  <a:ext uri="{FF2B5EF4-FFF2-40B4-BE49-F238E27FC236}">
                    <a16:creationId xmlns:a16="http://schemas.microsoft.com/office/drawing/2014/main" id="{42577B95-87F2-431F-AEE4-E761C9ABC20E}"/>
                  </a:ext>
                </a:extLst>
              </p:cNvPr>
              <p:cNvSpPr>
                <a:spLocks noGrp="1" noRot="1" noChangeAspect="1" noMove="1" noResize="1" noEditPoints="1" noAdjustHandles="1" noChangeArrowheads="1" noChangeShapeType="1" noTextEdit="1"/>
              </p:cNvSpPr>
              <p:nvPr>
                <p:ph idx="1"/>
              </p:nvPr>
            </p:nvSpPr>
            <p:spPr>
              <a:blipFill>
                <a:blip r:embed="rId2"/>
                <a:stretch>
                  <a:fillRect l="-931" t="-959" r="-103"/>
                </a:stretch>
              </a:blipFill>
            </p:spPr>
            <p:txBody>
              <a:bodyPr/>
              <a:lstStyle/>
              <a:p>
                <a:r>
                  <a:rPr lang="en-US">
                    <a:noFill/>
                  </a:rPr>
                  <a:t> </a:t>
                </a:r>
              </a:p>
            </p:txBody>
          </p:sp>
        </mc:Fallback>
      </mc:AlternateContent>
    </p:spTree>
    <p:extLst>
      <p:ext uri="{BB962C8B-B14F-4D97-AF65-F5344CB8AC3E}">
        <p14:creationId xmlns:p14="http://schemas.microsoft.com/office/powerpoint/2010/main" val="4207455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75FF8-84A9-4BBF-B50B-FB6EBA366735}"/>
              </a:ext>
            </a:extLst>
          </p:cNvPr>
          <p:cNvSpPr>
            <a:spLocks noGrp="1"/>
          </p:cNvSpPr>
          <p:nvPr>
            <p:ph type="title"/>
          </p:nvPr>
        </p:nvSpPr>
        <p:spPr/>
        <p:txBody>
          <a:bodyPr/>
          <a:lstStyle/>
          <a:p>
            <a:r>
              <a:rPr lang="en-US" dirty="0"/>
              <a:t>Linearity assumption</a:t>
            </a:r>
          </a:p>
        </p:txBody>
      </p:sp>
      <p:sp>
        <p:nvSpPr>
          <p:cNvPr id="3" name="Content Placeholder 2">
            <a:extLst>
              <a:ext uri="{FF2B5EF4-FFF2-40B4-BE49-F238E27FC236}">
                <a16:creationId xmlns:a16="http://schemas.microsoft.com/office/drawing/2014/main" id="{DCD3A9CF-94E1-448F-A572-1A5BEDAE35B0}"/>
              </a:ext>
            </a:extLst>
          </p:cNvPr>
          <p:cNvSpPr>
            <a:spLocks noGrp="1"/>
          </p:cNvSpPr>
          <p:nvPr>
            <p:ph idx="1"/>
          </p:nvPr>
        </p:nvSpPr>
        <p:spPr/>
        <p:txBody>
          <a:bodyPr/>
          <a:lstStyle/>
          <a:p>
            <a:r>
              <a:rPr lang="en-US" dirty="0">
                <a:highlight>
                  <a:srgbClr val="FFFF00"/>
                </a:highlight>
              </a:rPr>
              <a:t>What is not linear in its unknown variables? </a:t>
            </a:r>
          </a:p>
        </p:txBody>
      </p:sp>
    </p:spTree>
    <p:extLst>
      <p:ext uri="{BB962C8B-B14F-4D97-AF65-F5344CB8AC3E}">
        <p14:creationId xmlns:p14="http://schemas.microsoft.com/office/powerpoint/2010/main" val="1526600323"/>
      </p:ext>
    </p:extLst>
  </p:cSld>
  <p:clrMapOvr>
    <a:masterClrMapping/>
  </p:clrMapOvr>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5562</TotalTime>
  <Words>8848</Words>
  <Application>Microsoft Office PowerPoint</Application>
  <PresentationFormat>Widescreen</PresentationFormat>
  <Paragraphs>1112</Paragraphs>
  <Slides>65</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Cambria Math</vt:lpstr>
      <vt:lpstr>Consolas</vt:lpstr>
      <vt:lpstr>Helvetica</vt:lpstr>
      <vt:lpstr>class_layout</vt:lpstr>
      <vt:lpstr>Curve fitting</vt:lpstr>
      <vt:lpstr>References</vt:lpstr>
      <vt:lpstr>TOC</vt:lpstr>
      <vt:lpstr>Some motivation</vt:lpstr>
      <vt:lpstr>What is curve fitting</vt:lpstr>
      <vt:lpstr>Best fit</vt:lpstr>
      <vt:lpstr>Error / Loss</vt:lpstr>
      <vt:lpstr>Linearity assumption</vt:lpstr>
      <vt:lpstr>Linearity assumption</vt:lpstr>
      <vt:lpstr>Linearity assumption</vt:lpstr>
      <vt:lpstr>MMSE &amp; Least squares</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least squares (LS): step by step example</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Line fitting - LS in matrix form</vt:lpstr>
      <vt:lpstr>Side note: pseudoinverse</vt:lpstr>
      <vt:lpstr>Curve fitting - LS</vt:lpstr>
      <vt:lpstr>Curve fitting - LS</vt:lpstr>
      <vt:lpstr>PowerPoint Presentation</vt:lpstr>
      <vt:lpstr>Problem 1: fitting vertical data</vt:lpstr>
      <vt:lpstr>Problem 1: fitting vertical data</vt:lpstr>
      <vt:lpstr>TOC</vt:lpstr>
      <vt:lpstr>Line fitting- total least squares</vt:lpstr>
      <vt:lpstr>Line fitting- TLS</vt:lpstr>
      <vt:lpstr>Line fitting- TLS</vt:lpstr>
      <vt:lpstr>Line fitting- TLS</vt:lpstr>
      <vt:lpstr>Line fitting- TLS</vt:lpstr>
      <vt:lpstr>Line fitting- TLS- derivation </vt:lpstr>
      <vt:lpstr>Line fitting- TLS- derivation </vt:lpstr>
      <vt:lpstr>Line fitting- TLS- derivation </vt:lpstr>
      <vt:lpstr>Line fitting- TLS- derivation </vt:lpstr>
      <vt:lpstr>Line fitting- TLS- derivation </vt:lpstr>
      <vt:lpstr>Line fitting- TLS- derivation </vt:lpstr>
      <vt:lpstr>Line fitting- TLS- derivation </vt:lpstr>
      <vt:lpstr>Line fitting- TLS- derivation </vt:lpstr>
      <vt:lpstr>Line fitting- TLS- derivation </vt:lpstr>
      <vt:lpstr>Line fitting- TLS -the minimization problem</vt:lpstr>
      <vt:lpstr>The planarity assumption</vt:lpstr>
      <vt:lpstr>Problem 2: fitting with outliers datapoints</vt:lpstr>
      <vt:lpstr>Problem 2: fitting with outliers datapoints</vt:lpstr>
      <vt:lpstr>TOC</vt:lpstr>
      <vt:lpstr>RANSAC</vt:lpstr>
      <vt:lpstr>RANSAC algorithm</vt:lpstr>
      <vt:lpstr>RANSAC algorithm - step by step - 1</vt:lpstr>
      <vt:lpstr>RANSAC algorithm - step by step - 2</vt:lpstr>
      <vt:lpstr>RANSAC algorithm - step by step - 3</vt:lpstr>
      <vt:lpstr>RANSAC algorithm - step by step - 4</vt:lpstr>
      <vt:lpstr>RANSAC algorithm - step by step - 0</vt:lpstr>
      <vt:lpstr>RANSAC convergence </vt:lpstr>
      <vt:lpstr>RANSAC convergence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Curve fitting</dc:title>
  <dc:creator> </dc:creator>
  <cp:lastModifiedBy>yoni chechik</cp:lastModifiedBy>
  <cp:revision>189</cp:revision>
  <dcterms:created xsi:type="dcterms:W3CDTF">2019-08-07T13:55:19Z</dcterms:created>
  <dcterms:modified xsi:type="dcterms:W3CDTF">2020-11-15T12:47:46Z</dcterms:modified>
</cp:coreProperties>
</file>